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17"/>
  </p:notesMasterIdLst>
  <p:sldIdLst>
    <p:sldId id="257" r:id="rId5"/>
    <p:sldId id="261" r:id="rId6"/>
    <p:sldId id="264" r:id="rId7"/>
    <p:sldId id="263" r:id="rId8"/>
    <p:sldId id="265" r:id="rId9"/>
    <p:sldId id="272" r:id="rId10"/>
    <p:sldId id="267" r:id="rId11"/>
    <p:sldId id="266" r:id="rId12"/>
    <p:sldId id="268" r:id="rId13"/>
    <p:sldId id="270" r:id="rId14"/>
    <p:sldId id="269"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3FEEA2-DF10-4AAA-AA78-1B206F7BA688}" v="1" dt="2021-05-17T15:48:56.9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4984" autoAdjust="0"/>
  </p:normalViewPr>
  <p:slideViewPr>
    <p:cSldViewPr snapToGrid="0">
      <p:cViewPr varScale="1">
        <p:scale>
          <a:sx n="80" d="100"/>
          <a:sy n="80" d="100"/>
        </p:scale>
        <p:origin x="702" y="39"/>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ta McCann" userId="c338f4ac54f8db59" providerId="LiveId" clId="{D53FEEA2-DF10-4AAA-AA78-1B206F7BA688}"/>
    <pc:docChg chg="modSld">
      <pc:chgData name="Rita McCann" userId="c338f4ac54f8db59" providerId="LiveId" clId="{D53FEEA2-DF10-4AAA-AA78-1B206F7BA688}" dt="2021-05-17T15:48:56.981" v="0" actId="20577"/>
      <pc:docMkLst>
        <pc:docMk/>
      </pc:docMkLst>
      <pc:sldChg chg="modSp">
        <pc:chgData name="Rita McCann" userId="c338f4ac54f8db59" providerId="LiveId" clId="{D53FEEA2-DF10-4AAA-AA78-1B206F7BA688}" dt="2021-05-17T15:48:56.981" v="0" actId="20577"/>
        <pc:sldMkLst>
          <pc:docMk/>
          <pc:sldMk cId="183243182" sldId="261"/>
        </pc:sldMkLst>
        <pc:graphicFrameChg chg="mod">
          <ac:chgData name="Rita McCann" userId="c338f4ac54f8db59" providerId="LiveId" clId="{D53FEEA2-DF10-4AAA-AA78-1B206F7BA688}" dt="2021-05-17T15:48:56.981" v="0" actId="20577"/>
          <ac:graphicFrameMkLst>
            <pc:docMk/>
            <pc:sldMk cId="183243182" sldId="261"/>
            <ac:graphicFrameMk id="5" creationId="{91DB1382-7276-49FA-9632-38D558F457E3}"/>
          </ac:graphicFrameMkLst>
        </pc:graphicFrameChg>
      </pc:sldChg>
    </pc:docChg>
  </pc:docChgLst>
  <pc:docChgLst>
    <pc:chgData name="Rita McCann" userId="c338f4ac54f8db59" providerId="LiveId" clId="{3548CF52-CB78-43A5-8D7F-3A1C4CB6574C}"/>
    <pc:docChg chg="undo custSel addSld delSld modSld sldOrd">
      <pc:chgData name="Rita McCann" userId="c338f4ac54f8db59" providerId="LiveId" clId="{3548CF52-CB78-43A5-8D7F-3A1C4CB6574C}" dt="2021-05-04T14:11:59.758" v="3373" actId="20577"/>
      <pc:docMkLst>
        <pc:docMk/>
      </pc:docMkLst>
      <pc:sldChg chg="modSp mod">
        <pc:chgData name="Rita McCann" userId="c338f4ac54f8db59" providerId="LiveId" clId="{3548CF52-CB78-43A5-8D7F-3A1C4CB6574C}" dt="2021-04-28T13:08:05.092" v="1078"/>
        <pc:sldMkLst>
          <pc:docMk/>
          <pc:sldMk cId="2584280759" sldId="257"/>
        </pc:sldMkLst>
        <pc:spChg chg="mod">
          <ac:chgData name="Rita McCann" userId="c338f4ac54f8db59" providerId="LiveId" clId="{3548CF52-CB78-43A5-8D7F-3A1C4CB6574C}" dt="2021-04-28T13:07:55.583" v="1075" actId="20577"/>
          <ac:spMkLst>
            <pc:docMk/>
            <pc:sldMk cId="2584280759" sldId="257"/>
            <ac:spMk id="2" creationId="{18C3B467-088C-4F3D-A9A7-105C4E1E20CD}"/>
          </ac:spMkLst>
        </pc:spChg>
        <pc:spChg chg="mod">
          <ac:chgData name="Rita McCann" userId="c338f4ac54f8db59" providerId="LiveId" clId="{3548CF52-CB78-43A5-8D7F-3A1C4CB6574C}" dt="2021-04-28T13:08:05.092" v="1078"/>
          <ac:spMkLst>
            <pc:docMk/>
            <pc:sldMk cId="2584280759" sldId="257"/>
            <ac:spMk id="3" creationId="{C8722DDC-8EEE-4A06-8DFE-B44871EAA2CF}"/>
          </ac:spMkLst>
        </pc:spChg>
      </pc:sldChg>
      <pc:sldChg chg="modSp">
        <pc:chgData name="Rita McCann" userId="c338f4ac54f8db59" providerId="LiveId" clId="{3548CF52-CB78-43A5-8D7F-3A1C4CB6574C}" dt="2021-04-28T12:48:35.296" v="1040" actId="20577"/>
        <pc:sldMkLst>
          <pc:docMk/>
          <pc:sldMk cId="183243182" sldId="261"/>
        </pc:sldMkLst>
        <pc:graphicFrameChg chg="mod">
          <ac:chgData name="Rita McCann" userId="c338f4ac54f8db59" providerId="LiveId" clId="{3548CF52-CB78-43A5-8D7F-3A1C4CB6574C}" dt="2021-04-28T12:48:35.296" v="1040" actId="20577"/>
          <ac:graphicFrameMkLst>
            <pc:docMk/>
            <pc:sldMk cId="183243182" sldId="261"/>
            <ac:graphicFrameMk id="5" creationId="{91DB1382-7276-49FA-9632-38D558F457E3}"/>
          </ac:graphicFrameMkLst>
        </pc:graphicFrameChg>
      </pc:sldChg>
      <pc:sldChg chg="modSp mod">
        <pc:chgData name="Rita McCann" userId="c338f4ac54f8db59" providerId="LiveId" clId="{3548CF52-CB78-43A5-8D7F-3A1C4CB6574C}" dt="2021-04-28T12:06:04.991" v="353" actId="20577"/>
        <pc:sldMkLst>
          <pc:docMk/>
          <pc:sldMk cId="974407624" sldId="263"/>
        </pc:sldMkLst>
        <pc:spChg chg="mod">
          <ac:chgData name="Rita McCann" userId="c338f4ac54f8db59" providerId="LiveId" clId="{3548CF52-CB78-43A5-8D7F-3A1C4CB6574C}" dt="2021-04-28T11:35:53.133" v="38" actId="1076"/>
          <ac:spMkLst>
            <pc:docMk/>
            <pc:sldMk cId="974407624" sldId="263"/>
            <ac:spMk id="2" creationId="{4842BDDF-9360-4AD4-AA0F-37E0368BD199}"/>
          </ac:spMkLst>
        </pc:spChg>
        <pc:spChg chg="mod">
          <ac:chgData name="Rita McCann" userId="c338f4ac54f8db59" providerId="LiveId" clId="{3548CF52-CB78-43A5-8D7F-3A1C4CB6574C}" dt="2021-04-28T12:06:04.991" v="353" actId="20577"/>
          <ac:spMkLst>
            <pc:docMk/>
            <pc:sldMk cId="974407624" sldId="263"/>
            <ac:spMk id="8" creationId="{D6A71E6D-A8EC-4BB0-B1D5-C225A3141D70}"/>
          </ac:spMkLst>
        </pc:spChg>
        <pc:picChg chg="mod">
          <ac:chgData name="Rita McCann" userId="c338f4ac54f8db59" providerId="LiveId" clId="{3548CF52-CB78-43A5-8D7F-3A1C4CB6574C}" dt="2021-04-28T11:35:41.168" v="36" actId="14100"/>
          <ac:picMkLst>
            <pc:docMk/>
            <pc:sldMk cId="974407624" sldId="263"/>
            <ac:picMk id="6" creationId="{7E494F3A-443B-454D-832B-AD65B5612A55}"/>
          </ac:picMkLst>
        </pc:picChg>
      </pc:sldChg>
      <pc:sldChg chg="modSp mod">
        <pc:chgData name="Rita McCann" userId="c338f4ac54f8db59" providerId="LiveId" clId="{3548CF52-CB78-43A5-8D7F-3A1C4CB6574C}" dt="2021-04-28T12:47:34.429" v="972" actId="20577"/>
        <pc:sldMkLst>
          <pc:docMk/>
          <pc:sldMk cId="2359047115" sldId="264"/>
        </pc:sldMkLst>
        <pc:spChg chg="mod">
          <ac:chgData name="Rita McCann" userId="c338f4ac54f8db59" providerId="LiveId" clId="{3548CF52-CB78-43A5-8D7F-3A1C4CB6574C}" dt="2021-04-28T12:47:34.429" v="972" actId="20577"/>
          <ac:spMkLst>
            <pc:docMk/>
            <pc:sldMk cId="2359047115" sldId="264"/>
            <ac:spMk id="3" creationId="{A7800FDE-7D3C-4709-B281-97AD86D72151}"/>
          </ac:spMkLst>
        </pc:spChg>
      </pc:sldChg>
      <pc:sldChg chg="modSp mod">
        <pc:chgData name="Rita McCann" userId="c338f4ac54f8db59" providerId="LiveId" clId="{3548CF52-CB78-43A5-8D7F-3A1C4CB6574C}" dt="2021-04-29T15:47:44.584" v="3358" actId="20577"/>
        <pc:sldMkLst>
          <pc:docMk/>
          <pc:sldMk cId="1650090129" sldId="265"/>
        </pc:sldMkLst>
        <pc:spChg chg="mod">
          <ac:chgData name="Rita McCann" userId="c338f4ac54f8db59" providerId="LiveId" clId="{3548CF52-CB78-43A5-8D7F-3A1C4CB6574C}" dt="2021-04-28T11:34:39.440" v="24" actId="20577"/>
          <ac:spMkLst>
            <pc:docMk/>
            <pc:sldMk cId="1650090129" sldId="265"/>
            <ac:spMk id="2" creationId="{4842BDDF-9360-4AD4-AA0F-37E0368BD199}"/>
          </ac:spMkLst>
        </pc:spChg>
        <pc:spChg chg="mod">
          <ac:chgData name="Rita McCann" userId="c338f4ac54f8db59" providerId="LiveId" clId="{3548CF52-CB78-43A5-8D7F-3A1C4CB6574C}" dt="2021-04-29T15:47:44.584" v="3358" actId="20577"/>
          <ac:spMkLst>
            <pc:docMk/>
            <pc:sldMk cId="1650090129" sldId="265"/>
            <ac:spMk id="8" creationId="{D6A71E6D-A8EC-4BB0-B1D5-C225A3141D70}"/>
          </ac:spMkLst>
        </pc:spChg>
        <pc:picChg chg="mod">
          <ac:chgData name="Rita McCann" userId="c338f4ac54f8db59" providerId="LiveId" clId="{3548CF52-CB78-43A5-8D7F-3A1C4CB6574C}" dt="2021-04-28T11:35:25.966" v="34" actId="14100"/>
          <ac:picMkLst>
            <pc:docMk/>
            <pc:sldMk cId="1650090129" sldId="265"/>
            <ac:picMk id="7" creationId="{4E65D3E9-5880-4C50-87E3-6890533CC9AF}"/>
          </ac:picMkLst>
        </pc:picChg>
      </pc:sldChg>
      <pc:sldChg chg="addSp delSp modSp add mod ord modClrScheme chgLayout">
        <pc:chgData name="Rita McCann" userId="c338f4ac54f8db59" providerId="LiveId" clId="{3548CF52-CB78-43A5-8D7F-3A1C4CB6574C}" dt="2021-05-04T14:05:19.157" v="3372" actId="20577"/>
        <pc:sldMkLst>
          <pc:docMk/>
          <pc:sldMk cId="1083724413" sldId="266"/>
        </pc:sldMkLst>
        <pc:spChg chg="mod">
          <ac:chgData name="Rita McCann" userId="c338f4ac54f8db59" providerId="LiveId" clId="{3548CF52-CB78-43A5-8D7F-3A1C4CB6574C}" dt="2021-04-28T11:39:01.769" v="83" actId="20577"/>
          <ac:spMkLst>
            <pc:docMk/>
            <pc:sldMk cId="1083724413" sldId="266"/>
            <ac:spMk id="2" creationId="{4842BDDF-9360-4AD4-AA0F-37E0368BD199}"/>
          </ac:spMkLst>
        </pc:spChg>
        <pc:spChg chg="mod ord">
          <ac:chgData name="Rita McCann" userId="c338f4ac54f8db59" providerId="LiveId" clId="{3548CF52-CB78-43A5-8D7F-3A1C4CB6574C}" dt="2021-05-04T14:05:19.157" v="3372" actId="20577"/>
          <ac:spMkLst>
            <pc:docMk/>
            <pc:sldMk cId="1083724413" sldId="266"/>
            <ac:spMk id="8" creationId="{D6A71E6D-A8EC-4BB0-B1D5-C225A3141D70}"/>
          </ac:spMkLst>
        </pc:spChg>
        <pc:spChg chg="add del mod">
          <ac:chgData name="Rita McCann" userId="c338f4ac54f8db59" providerId="LiveId" clId="{3548CF52-CB78-43A5-8D7F-3A1C4CB6574C}" dt="2021-04-28T11:38:18.641" v="61" actId="26606"/>
          <ac:spMkLst>
            <pc:docMk/>
            <pc:sldMk cId="1083724413" sldId="266"/>
            <ac:spMk id="13" creationId="{70DBA8A2-8A55-4761-A986-9571F93BD69C}"/>
          </ac:spMkLst>
        </pc:spChg>
        <pc:spChg chg="add del mod">
          <ac:chgData name="Rita McCann" userId="c338f4ac54f8db59" providerId="LiveId" clId="{3548CF52-CB78-43A5-8D7F-3A1C4CB6574C}" dt="2021-04-28T11:38:18.641" v="61" actId="26606"/>
          <ac:spMkLst>
            <pc:docMk/>
            <pc:sldMk cId="1083724413" sldId="266"/>
            <ac:spMk id="15" creationId="{84A60174-533D-4D04-9859-7EA8208C1837}"/>
          </ac:spMkLst>
        </pc:spChg>
        <pc:picChg chg="add mod">
          <ac:chgData name="Rita McCann" userId="c338f4ac54f8db59" providerId="LiveId" clId="{3548CF52-CB78-43A5-8D7F-3A1C4CB6574C}" dt="2021-04-28T11:40:31.587" v="99" actId="1076"/>
          <ac:picMkLst>
            <pc:docMk/>
            <pc:sldMk cId="1083724413" sldId="266"/>
            <ac:picMk id="4" creationId="{5A4AE7E3-7796-4B6C-91AA-A01CDFDC1B1C}"/>
          </ac:picMkLst>
        </pc:picChg>
        <pc:picChg chg="add del mod">
          <ac:chgData name="Rita McCann" userId="c338f4ac54f8db59" providerId="LiveId" clId="{3548CF52-CB78-43A5-8D7F-3A1C4CB6574C}" dt="2021-04-28T11:39:11.558" v="84" actId="478"/>
          <ac:picMkLst>
            <pc:docMk/>
            <pc:sldMk cId="1083724413" sldId="266"/>
            <ac:picMk id="5" creationId="{87E32884-03AC-4443-AE34-C0D6816E5176}"/>
          </ac:picMkLst>
        </pc:picChg>
        <pc:picChg chg="del">
          <ac:chgData name="Rita McCann" userId="c338f4ac54f8db59" providerId="LiveId" clId="{3548CF52-CB78-43A5-8D7F-3A1C4CB6574C}" dt="2021-04-28T11:34:57.702" v="29" actId="478"/>
          <ac:picMkLst>
            <pc:docMk/>
            <pc:sldMk cId="1083724413" sldId="266"/>
            <ac:picMk id="7" creationId="{4E65D3E9-5880-4C50-87E3-6890533CC9AF}"/>
          </ac:picMkLst>
        </pc:picChg>
        <pc:picChg chg="add del mod">
          <ac:chgData name="Rita McCann" userId="c338f4ac54f8db59" providerId="LiveId" clId="{3548CF52-CB78-43A5-8D7F-3A1C4CB6574C}" dt="2021-04-28T11:40:06.104" v="92" actId="478"/>
          <ac:picMkLst>
            <pc:docMk/>
            <pc:sldMk cId="1083724413" sldId="266"/>
            <ac:picMk id="9" creationId="{75DFFE92-5765-4CD5-8512-55D2EBCCD821}"/>
          </ac:picMkLst>
        </pc:picChg>
      </pc:sldChg>
      <pc:sldChg chg="modSp add mod">
        <pc:chgData name="Rita McCann" userId="c338f4ac54f8db59" providerId="LiveId" clId="{3548CF52-CB78-43A5-8D7F-3A1C4CB6574C}" dt="2021-04-28T12:02:55.564" v="338" actId="948"/>
        <pc:sldMkLst>
          <pc:docMk/>
          <pc:sldMk cId="2065853457" sldId="267"/>
        </pc:sldMkLst>
        <pc:spChg chg="mod">
          <ac:chgData name="Rita McCann" userId="c338f4ac54f8db59" providerId="LiveId" clId="{3548CF52-CB78-43A5-8D7F-3A1C4CB6574C}" dt="2021-04-28T12:02:55.564" v="338" actId="948"/>
          <ac:spMkLst>
            <pc:docMk/>
            <pc:sldMk cId="2065853457" sldId="267"/>
            <ac:spMk id="8" creationId="{D6A71E6D-A8EC-4BB0-B1D5-C225A3141D70}"/>
          </ac:spMkLst>
        </pc:spChg>
      </pc:sldChg>
      <pc:sldChg chg="addSp delSp modSp add mod">
        <pc:chgData name="Rita McCann" userId="c338f4ac54f8db59" providerId="LiveId" clId="{3548CF52-CB78-43A5-8D7F-3A1C4CB6574C}" dt="2021-04-28T12:02:14.122" v="334" actId="948"/>
        <pc:sldMkLst>
          <pc:docMk/>
          <pc:sldMk cId="3495276880" sldId="268"/>
        </pc:sldMkLst>
        <pc:spChg chg="mod">
          <ac:chgData name="Rita McCann" userId="c338f4ac54f8db59" providerId="LiveId" clId="{3548CF52-CB78-43A5-8D7F-3A1C4CB6574C}" dt="2021-04-28T11:42:35.097" v="171" actId="1076"/>
          <ac:spMkLst>
            <pc:docMk/>
            <pc:sldMk cId="3495276880" sldId="268"/>
            <ac:spMk id="2" creationId="{4842BDDF-9360-4AD4-AA0F-37E0368BD199}"/>
          </ac:spMkLst>
        </pc:spChg>
        <pc:spChg chg="mod">
          <ac:chgData name="Rita McCann" userId="c338f4ac54f8db59" providerId="LiveId" clId="{3548CF52-CB78-43A5-8D7F-3A1C4CB6574C}" dt="2021-04-28T12:02:14.122" v="334" actId="948"/>
          <ac:spMkLst>
            <pc:docMk/>
            <pc:sldMk cId="3495276880" sldId="268"/>
            <ac:spMk id="8" creationId="{D6A71E6D-A8EC-4BB0-B1D5-C225A3141D70}"/>
          </ac:spMkLst>
        </pc:spChg>
        <pc:picChg chg="del">
          <ac:chgData name="Rita McCann" userId="c338f4ac54f8db59" providerId="LiveId" clId="{3548CF52-CB78-43A5-8D7F-3A1C4CB6574C}" dt="2021-04-28T11:42:44.342" v="172" actId="478"/>
          <ac:picMkLst>
            <pc:docMk/>
            <pc:sldMk cId="3495276880" sldId="268"/>
            <ac:picMk id="4" creationId="{5A4AE7E3-7796-4B6C-91AA-A01CDFDC1B1C}"/>
          </ac:picMkLst>
        </pc:picChg>
        <pc:picChg chg="add mod">
          <ac:chgData name="Rita McCann" userId="c338f4ac54f8db59" providerId="LiveId" clId="{3548CF52-CB78-43A5-8D7F-3A1C4CB6574C}" dt="2021-04-28T11:42:53.205" v="176" actId="14100"/>
          <ac:picMkLst>
            <pc:docMk/>
            <pc:sldMk cId="3495276880" sldId="268"/>
            <ac:picMk id="5" creationId="{4F9E1C1C-6C19-40D8-BD78-CEF3BF9D8057}"/>
          </ac:picMkLst>
        </pc:picChg>
      </pc:sldChg>
      <pc:sldChg chg="addSp delSp modSp add mod ord">
        <pc:chgData name="Rita McCann" userId="c338f4ac54f8db59" providerId="LiveId" clId="{3548CF52-CB78-43A5-8D7F-3A1C4CB6574C}" dt="2021-04-28T12:01:33.945" v="332" actId="948"/>
        <pc:sldMkLst>
          <pc:docMk/>
          <pc:sldMk cId="594932129" sldId="269"/>
        </pc:sldMkLst>
        <pc:spChg chg="mod">
          <ac:chgData name="Rita McCann" userId="c338f4ac54f8db59" providerId="LiveId" clId="{3548CF52-CB78-43A5-8D7F-3A1C4CB6574C}" dt="2021-04-28T11:48:12.052" v="206" actId="20577"/>
          <ac:spMkLst>
            <pc:docMk/>
            <pc:sldMk cId="594932129" sldId="269"/>
            <ac:spMk id="2" creationId="{4842BDDF-9360-4AD4-AA0F-37E0368BD199}"/>
          </ac:spMkLst>
        </pc:spChg>
        <pc:spChg chg="mod">
          <ac:chgData name="Rita McCann" userId="c338f4ac54f8db59" providerId="LiveId" clId="{3548CF52-CB78-43A5-8D7F-3A1C4CB6574C}" dt="2021-04-28T12:01:33.945" v="332" actId="948"/>
          <ac:spMkLst>
            <pc:docMk/>
            <pc:sldMk cId="594932129" sldId="269"/>
            <ac:spMk id="8" creationId="{D6A71E6D-A8EC-4BB0-B1D5-C225A3141D70}"/>
          </ac:spMkLst>
        </pc:spChg>
        <pc:picChg chg="add mod">
          <ac:chgData name="Rita McCann" userId="c338f4ac54f8db59" providerId="LiveId" clId="{3548CF52-CB78-43A5-8D7F-3A1C4CB6574C}" dt="2021-04-28T11:49:13.180" v="217" actId="14100"/>
          <ac:picMkLst>
            <pc:docMk/>
            <pc:sldMk cId="594932129" sldId="269"/>
            <ac:picMk id="5" creationId="{0B79EB29-11C1-4F32-93E1-21FAFA839422}"/>
          </ac:picMkLst>
        </pc:picChg>
        <pc:picChg chg="del">
          <ac:chgData name="Rita McCann" userId="c338f4ac54f8db59" providerId="LiveId" clId="{3548CF52-CB78-43A5-8D7F-3A1C4CB6574C}" dt="2021-04-28T11:48:52.898" v="212" actId="478"/>
          <ac:picMkLst>
            <pc:docMk/>
            <pc:sldMk cId="594932129" sldId="269"/>
            <ac:picMk id="7" creationId="{4E65D3E9-5880-4C50-87E3-6890533CC9AF}"/>
          </ac:picMkLst>
        </pc:picChg>
      </pc:sldChg>
      <pc:sldChg chg="addSp delSp modSp add del mod ord">
        <pc:chgData name="Rita McCann" userId="c338f4ac54f8db59" providerId="LiveId" clId="{3548CF52-CB78-43A5-8D7F-3A1C4CB6574C}" dt="2021-05-04T14:11:59.758" v="3373" actId="20577"/>
        <pc:sldMkLst>
          <pc:docMk/>
          <pc:sldMk cId="1947189820" sldId="270"/>
        </pc:sldMkLst>
        <pc:spChg chg="mod">
          <ac:chgData name="Rita McCann" userId="c338f4ac54f8db59" providerId="LiveId" clId="{3548CF52-CB78-43A5-8D7F-3A1C4CB6574C}" dt="2021-04-28T11:50:35.672" v="254" actId="20577"/>
          <ac:spMkLst>
            <pc:docMk/>
            <pc:sldMk cId="1947189820" sldId="270"/>
            <ac:spMk id="2" creationId="{4842BDDF-9360-4AD4-AA0F-37E0368BD199}"/>
          </ac:spMkLst>
        </pc:spChg>
        <pc:spChg chg="add del">
          <ac:chgData name="Rita McCann" userId="c338f4ac54f8db59" providerId="LiveId" clId="{3548CF52-CB78-43A5-8D7F-3A1C4CB6574C}" dt="2021-04-28T11:51:32.005" v="260" actId="22"/>
          <ac:spMkLst>
            <pc:docMk/>
            <pc:sldMk cId="1947189820" sldId="270"/>
            <ac:spMk id="6" creationId="{32E3B44D-33C8-4B60-8257-F714C3CCD043}"/>
          </ac:spMkLst>
        </pc:spChg>
        <pc:spChg chg="mod">
          <ac:chgData name="Rita McCann" userId="c338f4ac54f8db59" providerId="LiveId" clId="{3548CF52-CB78-43A5-8D7F-3A1C4CB6574C}" dt="2021-05-04T14:11:59.758" v="3373" actId="20577"/>
          <ac:spMkLst>
            <pc:docMk/>
            <pc:sldMk cId="1947189820" sldId="270"/>
            <ac:spMk id="8" creationId="{D6A71E6D-A8EC-4BB0-B1D5-C225A3141D70}"/>
          </ac:spMkLst>
        </pc:spChg>
        <pc:picChg chg="add mod">
          <ac:chgData name="Rita McCann" userId="c338f4ac54f8db59" providerId="LiveId" clId="{3548CF52-CB78-43A5-8D7F-3A1C4CB6574C}" dt="2021-04-28T12:05:16.978" v="343" actId="1076"/>
          <ac:picMkLst>
            <pc:docMk/>
            <pc:sldMk cId="1947189820" sldId="270"/>
            <ac:picMk id="5" creationId="{9BCF59BF-652F-40FD-90BF-5E13895546DD}"/>
          </ac:picMkLst>
        </pc:picChg>
        <pc:picChg chg="del">
          <ac:chgData name="Rita McCann" userId="c338f4ac54f8db59" providerId="LiveId" clId="{3548CF52-CB78-43A5-8D7F-3A1C4CB6574C}" dt="2021-04-28T11:51:14.636" v="258" actId="478"/>
          <ac:picMkLst>
            <pc:docMk/>
            <pc:sldMk cId="1947189820" sldId="270"/>
            <ac:picMk id="7" creationId="{4E65D3E9-5880-4C50-87E3-6890533CC9AF}"/>
          </ac:picMkLst>
        </pc:picChg>
        <pc:picChg chg="add del mod">
          <ac:chgData name="Rita McCann" userId="c338f4ac54f8db59" providerId="LiveId" clId="{3548CF52-CB78-43A5-8D7F-3A1C4CB6574C}" dt="2021-04-28T12:05:12.271" v="341" actId="478"/>
          <ac:picMkLst>
            <pc:docMk/>
            <pc:sldMk cId="1947189820" sldId="270"/>
            <ac:picMk id="9" creationId="{D362EDF8-3758-4017-8293-9FD4A11F0FF4}"/>
          </ac:picMkLst>
        </pc:picChg>
      </pc:sldChg>
      <pc:sldChg chg="modSp add mod ord">
        <pc:chgData name="Rita McCann" userId="c338f4ac54f8db59" providerId="LiveId" clId="{3548CF52-CB78-43A5-8D7F-3A1C4CB6574C}" dt="2021-04-28T12:47:03.669" v="954" actId="20577"/>
        <pc:sldMkLst>
          <pc:docMk/>
          <pc:sldMk cId="122997003" sldId="271"/>
        </pc:sldMkLst>
        <pc:spChg chg="mod">
          <ac:chgData name="Rita McCann" userId="c338f4ac54f8db59" providerId="LiveId" clId="{3548CF52-CB78-43A5-8D7F-3A1C4CB6574C}" dt="2021-04-28T12:46:54.880" v="937" actId="20577"/>
          <ac:spMkLst>
            <pc:docMk/>
            <pc:sldMk cId="122997003" sldId="271"/>
            <ac:spMk id="2" creationId="{86EDD4BE-289D-4C7E-AD19-7DF8CDFE0ED8}"/>
          </ac:spMkLst>
        </pc:spChg>
        <pc:spChg chg="mod">
          <ac:chgData name="Rita McCann" userId="c338f4ac54f8db59" providerId="LiveId" clId="{3548CF52-CB78-43A5-8D7F-3A1C4CB6574C}" dt="2021-04-28T12:47:03.669" v="954" actId="20577"/>
          <ac:spMkLst>
            <pc:docMk/>
            <pc:sldMk cId="122997003" sldId="271"/>
            <ac:spMk id="3" creationId="{A7800FDE-7D3C-4709-B281-97AD86D72151}"/>
          </ac:spMkLst>
        </pc:spChg>
      </pc:sldChg>
      <pc:sldChg chg="addSp delSp modSp add mod">
        <pc:chgData name="Rita McCann" userId="c338f4ac54f8db59" providerId="LiveId" clId="{3548CF52-CB78-43A5-8D7F-3A1C4CB6574C}" dt="2021-04-29T14:28:43.126" v="3357" actId="1076"/>
        <pc:sldMkLst>
          <pc:docMk/>
          <pc:sldMk cId="2283221758" sldId="272"/>
        </pc:sldMkLst>
        <pc:spChg chg="mod">
          <ac:chgData name="Rita McCann" userId="c338f4ac54f8db59" providerId="LiveId" clId="{3548CF52-CB78-43A5-8D7F-3A1C4CB6574C}" dt="2021-04-28T14:42:50.742" v="1103" actId="20577"/>
          <ac:spMkLst>
            <pc:docMk/>
            <pc:sldMk cId="2283221758" sldId="272"/>
            <ac:spMk id="2" creationId="{4842BDDF-9360-4AD4-AA0F-37E0368BD199}"/>
          </ac:spMkLst>
        </pc:spChg>
        <pc:spChg chg="mod">
          <ac:chgData name="Rita McCann" userId="c338f4ac54f8db59" providerId="LiveId" clId="{3548CF52-CB78-43A5-8D7F-3A1C4CB6574C}" dt="2021-04-28T15:00:21.979" v="2797" actId="20577"/>
          <ac:spMkLst>
            <pc:docMk/>
            <pc:sldMk cId="2283221758" sldId="272"/>
            <ac:spMk id="8" creationId="{D6A71E6D-A8EC-4BB0-B1D5-C225A3141D70}"/>
          </ac:spMkLst>
        </pc:spChg>
        <pc:picChg chg="add del mod">
          <ac:chgData name="Rita McCann" userId="c338f4ac54f8db59" providerId="LiveId" clId="{3548CF52-CB78-43A5-8D7F-3A1C4CB6574C}" dt="2021-04-29T14:28:20.194" v="3351" actId="478"/>
          <ac:picMkLst>
            <pc:docMk/>
            <pc:sldMk cId="2283221758" sldId="272"/>
            <ac:picMk id="4" creationId="{A594156C-E2AE-4BD8-B511-95C42FA9CAA6}"/>
          </ac:picMkLst>
        </pc:picChg>
        <pc:picChg chg="add mod">
          <ac:chgData name="Rita McCann" userId="c338f4ac54f8db59" providerId="LiveId" clId="{3548CF52-CB78-43A5-8D7F-3A1C4CB6574C}" dt="2021-04-29T14:28:43.126" v="3357" actId="1076"/>
          <ac:picMkLst>
            <pc:docMk/>
            <pc:sldMk cId="2283221758" sldId="272"/>
            <ac:picMk id="5" creationId="{913E39E0-8619-4479-9B4E-3EDEFCFD704B}"/>
          </ac:picMkLst>
        </pc:picChg>
        <pc:picChg chg="del">
          <ac:chgData name="Rita McCann" userId="c338f4ac54f8db59" providerId="LiveId" clId="{3548CF52-CB78-43A5-8D7F-3A1C4CB6574C}" dt="2021-04-28T14:46:52.531" v="1104" actId="478"/>
          <ac:picMkLst>
            <pc:docMk/>
            <pc:sldMk cId="2283221758" sldId="272"/>
            <ac:picMk id="7" creationId="{4E65D3E9-5880-4C50-87E3-6890533CC9AF}"/>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dgm:spPr/>
      <dgm:t>
        <a:bodyPr/>
        <a:lstStyle/>
        <a:p>
          <a:pPr>
            <a:lnSpc>
              <a:spcPct val="100000"/>
            </a:lnSpc>
            <a:defRPr cap="all"/>
          </a:pPr>
          <a:r>
            <a:rPr lang="en-US" dirty="0"/>
            <a:t>Workshops with professional translators for French, </a:t>
          </a:r>
          <a:r>
            <a:rPr lang="en-US" dirty="0" err="1"/>
            <a:t>german</a:t>
          </a:r>
          <a:r>
            <a:rPr lang="en-US" dirty="0"/>
            <a:t>, Italian and </a:t>
          </a:r>
          <a:r>
            <a:rPr lang="en-US" dirty="0" err="1"/>
            <a:t>spanish</a:t>
          </a:r>
          <a:endParaRPr lang="en-US" dirty="0"/>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lnSpc>
              <a:spcPct val="100000"/>
            </a:lnSpc>
            <a:defRPr cap="all"/>
          </a:pPr>
          <a:r>
            <a:rPr lang="en-US" dirty="0"/>
            <a:t>Plenary discussions and readings with </a:t>
          </a:r>
          <a:r>
            <a:rPr lang="en-US" dirty="0" err="1"/>
            <a:t>irish</a:t>
          </a:r>
          <a:r>
            <a:rPr lang="en-US" dirty="0"/>
            <a:t> writers and </a:t>
          </a:r>
          <a:r>
            <a:rPr lang="en-US" dirty="0" err="1"/>
            <a:t>irish</a:t>
          </a:r>
          <a:r>
            <a:rPr lang="en-US" dirty="0"/>
            <a:t> literary experts</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lnSpc>
              <a:spcPct val="100000"/>
            </a:lnSpc>
            <a:defRPr cap="all"/>
          </a:pPr>
          <a:r>
            <a:rPr lang="en-US" dirty="0"/>
            <a:t>Fully online, five-day </a:t>
          </a:r>
          <a:r>
            <a:rPr lang="en-US" dirty="0" err="1"/>
            <a:t>programme</a:t>
          </a:r>
          <a:r>
            <a:rPr lang="en-US" dirty="0"/>
            <a:t> for literary translators &amp; postgraduate students</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50B3CE7C-E10B-4E23-BD93-03664997C932}" type="pres">
      <dgm:prSet presAssocID="{01A66772-F185-4D58-B8BB-E9370D7A7A2B}" presName="root" presStyleCnt="0">
        <dgm:presLayoutVars>
          <dgm:dir/>
          <dgm:resizeHandles val="exact"/>
        </dgm:presLayoutVars>
      </dgm:prSet>
      <dgm:spPr/>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3"/>
      <dgm:spPr/>
    </dgm:pt>
    <dgm:pt modelId="{7C175B98-93F4-4D7C-BB95-1514AB879CD5}" type="pres">
      <dgm:prSet presAssocID="{40FC4FFE-8987-4A26-B7F4-8A516F18A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rainstorm outline"/>
        </a:ext>
      </dgm:extLst>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3">
        <dgm:presLayoutVars>
          <dgm:chMax val="1"/>
          <dgm:chPref val="1"/>
        </dgm:presLayoutVars>
      </dgm:prSet>
      <dgm:spPr/>
    </dgm:pt>
    <dgm:pt modelId="{FD1EED9C-83D3-41AD-A09B-D3B36354168F}" type="pres">
      <dgm:prSet presAssocID="{5B62599A-5C9B-48E7-896E-EA782AC60C8B}"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1" presStyleCnt="3"/>
      <dgm:spPr/>
    </dgm:pt>
    <dgm:pt modelId="{DB4CA7C4-FCA1-4127-B20A-2A5C031A3CF4}" type="pres">
      <dgm:prSet presAssocID="{49225C73-1633-42F1-AB3B-7CB183E5F8B8}"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ooks outline"/>
        </a:ext>
      </dgm:extLst>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1" presStyleCnt="3">
        <dgm:presLayoutVars>
          <dgm:chMax val="1"/>
          <dgm:chPref val="1"/>
        </dgm:presLayoutVars>
      </dgm:prSet>
      <dgm:spPr/>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2" presStyleCnt="3"/>
      <dgm:spPr/>
    </dgm:pt>
    <dgm:pt modelId="{39509775-983E-4110-B989-EE2CD6514BE0}" type="pres">
      <dgm:prSet presAssocID="{1C383F32-22E8-4F62-A3E0-BDC3D5F48992}"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omputer outline"/>
        </a:ext>
      </dgm:extLst>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7A710F69-5154-4855-ACF5-BC7C1BF85A80}" type="presOf" srcId="{49225C73-1633-42F1-AB3B-7CB183E5F8B8}" destId="{7E6FE37A-5DB0-4899-9FCB-0CE39BC185F8}"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676D3A6A-6EA7-4483-BB12-0BD4A7D7AF9D}" type="presOf" srcId="{01A66772-F185-4D58-B8BB-E9370D7A7A2B}" destId="{50B3CE7C-E10B-4E23-BD93-03664997C932}" srcOrd="0" destOrd="0" presId="urn:microsoft.com/office/officeart/2018/5/layout/IconCircleLabelList"/>
    <dgm:cxn modelId="{1496FC70-DB8B-48D4-98DE-DD2856E389EE}" type="presOf" srcId="{1C383F32-22E8-4F62-A3E0-BDC3D5F48992}" destId="{1AEDC777-00B3-41D7-9AE1-23D741E941C3}" srcOrd="0" destOrd="0" presId="urn:microsoft.com/office/officeart/2018/5/layout/IconCircleLabelList"/>
    <dgm:cxn modelId="{C4CCE57E-E871-46D6-BAD5-880252C95D22}" srcId="{01A66772-F185-4D58-B8BB-E9370D7A7A2B}" destId="{1C383F32-22E8-4F62-A3E0-BDC3D5F48992}" srcOrd="2" destOrd="0" parTransId="{A7920A2F-3244-4159-AF04-6A1D38B7B317}" sibTransId="{8500F72A-2C6D-4FDF-9C1D-CA691380EB0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616949" y="310305"/>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1004512" y="697868"/>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35606"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t>Workshops with professional translators for French, </a:t>
          </a:r>
          <a:r>
            <a:rPr lang="en-US" sz="1200" kern="1200" dirty="0" err="1"/>
            <a:t>german</a:t>
          </a:r>
          <a:r>
            <a:rPr lang="en-US" sz="1200" kern="1200" dirty="0"/>
            <a:t>, Italian and </a:t>
          </a:r>
          <a:r>
            <a:rPr lang="en-US" sz="1200" kern="1200" dirty="0" err="1"/>
            <a:t>spanish</a:t>
          </a:r>
          <a:endParaRPr lang="en-US" sz="1200" kern="1200" dirty="0"/>
        </a:p>
      </dsp:txBody>
      <dsp:txXfrm>
        <a:off x="35606" y="2695306"/>
        <a:ext cx="2981250" cy="720000"/>
      </dsp:txXfrm>
    </dsp:sp>
    <dsp:sp modelId="{BCD8CDD9-0C56-4401-ADB1-8B48DAB2C96F}">
      <dsp:nvSpPr>
        <dsp:cNvPr id="0" name=""/>
        <dsp:cNvSpPr/>
      </dsp:nvSpPr>
      <dsp:spPr>
        <a:xfrm>
          <a:off x="4119918" y="310305"/>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4507481" y="697868"/>
          <a:ext cx="1043437" cy="104343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3538574"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t>Plenary discussions and readings with </a:t>
          </a:r>
          <a:r>
            <a:rPr lang="en-US" sz="1200" kern="1200" dirty="0" err="1"/>
            <a:t>irish</a:t>
          </a:r>
          <a:r>
            <a:rPr lang="en-US" sz="1200" kern="1200" dirty="0"/>
            <a:t> writers and </a:t>
          </a:r>
          <a:r>
            <a:rPr lang="en-US" sz="1200" kern="1200" dirty="0" err="1"/>
            <a:t>irish</a:t>
          </a:r>
          <a:r>
            <a:rPr lang="en-US" sz="1200" kern="1200" dirty="0"/>
            <a:t> literary experts</a:t>
          </a:r>
        </a:p>
      </dsp:txBody>
      <dsp:txXfrm>
        <a:off x="3538574" y="2695306"/>
        <a:ext cx="2981250" cy="720000"/>
      </dsp:txXfrm>
    </dsp:sp>
    <dsp:sp modelId="{FF93E135-77D6-48A0-8871-9BC93D705D06}">
      <dsp:nvSpPr>
        <dsp:cNvPr id="0" name=""/>
        <dsp:cNvSpPr/>
      </dsp:nvSpPr>
      <dsp:spPr>
        <a:xfrm>
          <a:off x="7622887" y="310305"/>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8010450" y="697868"/>
          <a:ext cx="1043437" cy="104343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7041543"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t>Fully online, five-day </a:t>
          </a:r>
          <a:r>
            <a:rPr lang="en-US" sz="1200" kern="1200" dirty="0" err="1"/>
            <a:t>programme</a:t>
          </a:r>
          <a:r>
            <a:rPr lang="en-US" sz="1200" kern="1200" dirty="0"/>
            <a:t> for literary translators &amp; postgraduate students</a:t>
          </a:r>
        </a:p>
      </dsp:txBody>
      <dsp:txXfrm>
        <a:off x="7041543" y="2695306"/>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3808A5-DF4C-400D-A3BA-FE30E7CAA2A1}" type="datetimeFigureOut">
              <a:rPr lang="en-IE" smtClean="0"/>
              <a:t>17/05/2021</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5200F8-06FF-422C-AEFE-0E2ECC855A8D}" type="slidenum">
              <a:rPr lang="en-IE" smtClean="0"/>
              <a:t>‹#›</a:t>
            </a:fld>
            <a:endParaRPr lang="en-IE"/>
          </a:p>
        </p:txBody>
      </p:sp>
    </p:spTree>
    <p:extLst>
      <p:ext uri="{BB962C8B-B14F-4D97-AF65-F5344CB8AC3E}">
        <p14:creationId xmlns:p14="http://schemas.microsoft.com/office/powerpoint/2010/main" val="409919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45200F8-06FF-422C-AEFE-0E2ECC855A8D}" type="slidenum">
              <a:rPr lang="en-IE" smtClean="0"/>
              <a:t>1</a:t>
            </a:fld>
            <a:endParaRPr lang="en-IE"/>
          </a:p>
        </p:txBody>
      </p:sp>
    </p:spTree>
    <p:extLst>
      <p:ext uri="{BB962C8B-B14F-4D97-AF65-F5344CB8AC3E}">
        <p14:creationId xmlns:p14="http://schemas.microsoft.com/office/powerpoint/2010/main" val="756364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5/17/2021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5/17/2021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5/17/2021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5/17/2021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5/17/2021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5/17/2021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5/17/2021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mailto:workshops@literatureireland.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2307" y="2163477"/>
            <a:ext cx="4775075" cy="1630907"/>
          </a:xfrm>
          <a:solidFill>
            <a:schemeClr val="tx1"/>
          </a:solidFill>
        </p:spPr>
        <p:txBody>
          <a:bodyPr>
            <a:normAutofit fontScale="90000"/>
          </a:bodyPr>
          <a:lstStyle/>
          <a:p>
            <a:r>
              <a:rPr lang="en-US" sz="4400" dirty="0">
                <a:solidFill>
                  <a:schemeClr val="tx1"/>
                </a:solidFill>
              </a:rPr>
              <a:t>Summer</a:t>
            </a:r>
            <a:r>
              <a:rPr lang="en-US" sz="4400" baseline="0" dirty="0">
                <a:solidFill>
                  <a:schemeClr val="tx1"/>
                </a:solidFill>
              </a:rPr>
              <a:t> translation workshops</a:t>
            </a:r>
            <a:endParaRPr lang="en-US" sz="4400" dirty="0">
              <a:solidFill>
                <a:schemeClr val="tx1"/>
              </a:solidFill>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835307"/>
            <a:ext cx="4775075" cy="883979"/>
          </a:xfrm>
          <a:solidFill>
            <a:schemeClr val="tx1"/>
          </a:solidFill>
        </p:spPr>
        <p:txBody>
          <a:bodyPr>
            <a:normAutofit/>
          </a:bodyPr>
          <a:lstStyle/>
          <a:p>
            <a:pPr>
              <a:spcAft>
                <a:spcPts val="600"/>
              </a:spcAft>
            </a:pPr>
            <a:r>
              <a:rPr lang="en-US" b="1" dirty="0">
                <a:solidFill>
                  <a:schemeClr val="bg1"/>
                </a:solidFill>
              </a:rPr>
              <a:t>Summer Translation Workshops</a:t>
            </a:r>
          </a:p>
          <a:p>
            <a:pPr>
              <a:spcAft>
                <a:spcPts val="600"/>
              </a:spcAft>
            </a:pPr>
            <a:r>
              <a:rPr lang="en-US" b="1" dirty="0">
                <a:solidFill>
                  <a:schemeClr val="bg1"/>
                </a:solidFill>
              </a:rPr>
              <a:t>28 June – 2 July 2021 </a:t>
            </a:r>
            <a:endParaRPr lang="en-US" dirty="0">
              <a:solidFill>
                <a:schemeClr val="tx1"/>
              </a:solidFill>
            </a:endParaRPr>
          </a:p>
        </p:txBody>
      </p:sp>
      <p:pic>
        <p:nvPicPr>
          <p:cNvPr id="10" name="Picture 9">
            <a:extLst>
              <a:ext uri="{FF2B5EF4-FFF2-40B4-BE49-F238E27FC236}">
                <a16:creationId xmlns:a16="http://schemas.microsoft.com/office/drawing/2014/main" id="{29F44D02-9089-4A8D-9C07-9EF53D3841F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897891" y="2658410"/>
            <a:ext cx="3043908" cy="1010325"/>
          </a:xfrm>
          <a:prstGeom prst="rect">
            <a:avLst/>
          </a:prstGeom>
          <a:noFill/>
          <a:ln>
            <a:noFill/>
          </a:ln>
        </p:spPr>
      </p:pic>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2BDDF-9360-4AD4-AA0F-37E0368BD199}"/>
              </a:ext>
            </a:extLst>
          </p:cNvPr>
          <p:cNvSpPr>
            <a:spLocks noGrp="1"/>
          </p:cNvSpPr>
          <p:nvPr>
            <p:ph type="title"/>
          </p:nvPr>
        </p:nvSpPr>
        <p:spPr/>
        <p:txBody>
          <a:bodyPr/>
          <a:lstStyle/>
          <a:p>
            <a:pPr algn="ctr"/>
            <a:r>
              <a:rPr lang="en-IE" dirty="0"/>
              <a:t>Clara </a:t>
            </a:r>
            <a:r>
              <a:rPr lang="en-IE" dirty="0" err="1"/>
              <a:t>Ministral</a:t>
            </a:r>
            <a:br>
              <a:rPr lang="en-IE" dirty="0"/>
            </a:br>
            <a:r>
              <a:rPr lang="en-IE" dirty="0"/>
              <a:t>(Spanish)</a:t>
            </a:r>
          </a:p>
        </p:txBody>
      </p:sp>
      <p:sp>
        <p:nvSpPr>
          <p:cNvPr id="8" name="TextBox 7">
            <a:extLst>
              <a:ext uri="{FF2B5EF4-FFF2-40B4-BE49-F238E27FC236}">
                <a16:creationId xmlns:a16="http://schemas.microsoft.com/office/drawing/2014/main" id="{D6A71E6D-A8EC-4BB0-B1D5-C225A3141D70}"/>
              </a:ext>
            </a:extLst>
          </p:cNvPr>
          <p:cNvSpPr txBox="1"/>
          <p:nvPr/>
        </p:nvSpPr>
        <p:spPr>
          <a:xfrm>
            <a:off x="478971" y="534955"/>
            <a:ext cx="7464490" cy="6291787"/>
          </a:xfrm>
          <a:prstGeom prst="rect">
            <a:avLst/>
          </a:prstGeom>
          <a:noFill/>
        </p:spPr>
        <p:txBody>
          <a:bodyPr wrap="square" rtlCol="0">
            <a:spAutoFit/>
          </a:bodyPr>
          <a:lstStyle/>
          <a:p>
            <a:endParaRPr lang="en-IE" sz="1800" dirty="0">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14000"/>
              </a:lnSpc>
            </a:pPr>
            <a:r>
              <a:rPr lang="en-GB" sz="18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Clara </a:t>
            </a:r>
            <a:r>
              <a:rPr lang="en-GB" sz="1800" b="1" dirty="0" err="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Ministral</a:t>
            </a:r>
            <a:r>
              <a:rPr lang="en-GB" sz="18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r>
              <a:rPr lang="en-GB"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studied Translation and Comparative Literature and has been translating fiction and non-fiction from English to Spanish for over a decade. She has translated around twenty books, including works by Rebecca Solnit, Jan Carson, Mark Boyle, Colin Bateman, Sherman Alexie, John Haines and Rebecca Miller. During that time, Clara has also held other positions in the arts sector, both in the UK and in Spain, primarily in publishing and bookselling. Since 2018, she has been running a mentoring scheme for emerging translators in Spain in collaboration with the Spanish Association of Literary Translators. </a:t>
            </a:r>
            <a:r>
              <a:rPr lang="en-GB" sz="1800" i="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Camino de </a:t>
            </a:r>
            <a:r>
              <a:rPr lang="en-GB" sz="1800" i="1" dirty="0" err="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vuelta</a:t>
            </a:r>
            <a:r>
              <a:rPr lang="en-GB"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r>
              <a:rPr lang="en-GB" sz="1800" i="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The Way Home</a:t>
            </a:r>
            <a:r>
              <a:rPr lang="en-GB"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by Mark Boyle is her latest published translation.</a:t>
            </a:r>
          </a:p>
          <a:p>
            <a:pPr>
              <a:lnSpc>
                <a:spcPct val="114000"/>
              </a:lnSpc>
            </a:pPr>
            <a:endParaRPr lang="en-GB" dirty="0">
              <a:solidFill>
                <a:srgbClr val="000000"/>
              </a:solidFill>
              <a:latin typeface="Calibri Light" panose="020F0302020204030204" pitchFamily="34" charset="0"/>
              <a:ea typeface="Calibri" panose="020F0502020204030204" pitchFamily="34" charset="0"/>
              <a:cs typeface="Times New Roman" panose="02020603050405020304" pitchFamily="18" charset="0"/>
            </a:endParaRPr>
          </a:p>
          <a:p>
            <a:pPr>
              <a:lnSpc>
                <a:spcPct val="114000"/>
              </a:lnSpc>
            </a:pPr>
            <a:r>
              <a:rPr lang="en-GB"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Clara </a:t>
            </a:r>
            <a:r>
              <a:rPr lang="en-GB" sz="1800" dirty="0" err="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Ministral</a:t>
            </a:r>
            <a:r>
              <a:rPr lang="en-GB"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is the translator of </a:t>
            </a:r>
            <a:r>
              <a:rPr lang="en-GB" sz="18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Jan Carson’s </a:t>
            </a:r>
            <a:r>
              <a:rPr lang="en-GB"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novel </a:t>
            </a:r>
            <a:r>
              <a:rPr lang="en-GB" sz="1800" i="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The Fire Starters</a:t>
            </a:r>
            <a:r>
              <a:rPr lang="en-GB"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winner of the 2019 European Union Prize for Literature for Ireland, the translation of which has received support from Literature Ireland. She has also been one of the participating translators in Literature Irelan</a:t>
            </a:r>
            <a:r>
              <a:rPr lang="en-GB"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d’s Talking Translations podcast series, working with an extract from </a:t>
            </a:r>
            <a:r>
              <a:rPr lang="en-GB" dirty="0" err="1">
                <a:solidFill>
                  <a:srgbClr val="000000"/>
                </a:solidFill>
                <a:latin typeface="Calibri Light" panose="020F0302020204030204" pitchFamily="34" charset="0"/>
                <a:ea typeface="Calibri" panose="020F0502020204030204" pitchFamily="34" charset="0"/>
                <a:cs typeface="Times New Roman" panose="02020603050405020304" pitchFamily="18" charset="0"/>
              </a:rPr>
              <a:t>Caoilinn’s</a:t>
            </a:r>
            <a:r>
              <a:rPr lang="en-GB"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 Hughes </a:t>
            </a:r>
            <a:r>
              <a:rPr lang="en-GB" i="1"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The Wild Laughter</a:t>
            </a:r>
            <a:r>
              <a:rPr lang="en-GB"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 and on a forthcoming episode on Michelle Gallen’s </a:t>
            </a:r>
            <a:r>
              <a:rPr lang="en-GB" i="1"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Big Girl, Small Town</a:t>
            </a:r>
            <a:r>
              <a:rPr lang="en-GB"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pic>
        <p:nvPicPr>
          <p:cNvPr id="5" name="Picture 4">
            <a:extLst>
              <a:ext uri="{FF2B5EF4-FFF2-40B4-BE49-F238E27FC236}">
                <a16:creationId xmlns:a16="http://schemas.microsoft.com/office/drawing/2014/main" id="{9BCF59BF-652F-40FD-90BF-5E13895546DD}"/>
              </a:ext>
            </a:extLst>
          </p:cNvPr>
          <p:cNvPicPr>
            <a:picLocks noChangeAspect="1"/>
          </p:cNvPicPr>
          <p:nvPr/>
        </p:nvPicPr>
        <p:blipFill>
          <a:blip r:embed="rId2"/>
          <a:stretch>
            <a:fillRect/>
          </a:stretch>
        </p:blipFill>
        <p:spPr>
          <a:xfrm>
            <a:off x="8677266" y="2554886"/>
            <a:ext cx="2457468" cy="3295674"/>
          </a:xfrm>
          <a:prstGeom prst="rect">
            <a:avLst/>
          </a:prstGeom>
        </p:spPr>
      </p:pic>
    </p:spTree>
    <p:extLst>
      <p:ext uri="{BB962C8B-B14F-4D97-AF65-F5344CB8AC3E}">
        <p14:creationId xmlns:p14="http://schemas.microsoft.com/office/powerpoint/2010/main" val="1947189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2BDDF-9360-4AD4-AA0F-37E0368BD199}"/>
              </a:ext>
            </a:extLst>
          </p:cNvPr>
          <p:cNvSpPr>
            <a:spLocks noGrp="1"/>
          </p:cNvSpPr>
          <p:nvPr>
            <p:ph type="title"/>
          </p:nvPr>
        </p:nvSpPr>
        <p:spPr/>
        <p:txBody>
          <a:bodyPr/>
          <a:lstStyle/>
          <a:p>
            <a:pPr algn="ctr"/>
            <a:r>
              <a:rPr lang="en-IE" dirty="0"/>
              <a:t>Arturo Peral</a:t>
            </a:r>
            <a:br>
              <a:rPr lang="en-IE" dirty="0"/>
            </a:br>
            <a:r>
              <a:rPr lang="en-IE" dirty="0"/>
              <a:t>(Spanish)</a:t>
            </a:r>
          </a:p>
        </p:txBody>
      </p:sp>
      <p:sp>
        <p:nvSpPr>
          <p:cNvPr id="8" name="TextBox 7">
            <a:extLst>
              <a:ext uri="{FF2B5EF4-FFF2-40B4-BE49-F238E27FC236}">
                <a16:creationId xmlns:a16="http://schemas.microsoft.com/office/drawing/2014/main" id="{D6A71E6D-A8EC-4BB0-B1D5-C225A3141D70}"/>
              </a:ext>
            </a:extLst>
          </p:cNvPr>
          <p:cNvSpPr txBox="1"/>
          <p:nvPr/>
        </p:nvSpPr>
        <p:spPr>
          <a:xfrm>
            <a:off x="478971" y="534955"/>
            <a:ext cx="7464490" cy="5383205"/>
          </a:xfrm>
          <a:prstGeom prst="rect">
            <a:avLst/>
          </a:prstGeom>
          <a:noFill/>
        </p:spPr>
        <p:txBody>
          <a:bodyPr wrap="square" rtlCol="0">
            <a:spAutoFit/>
          </a:bodyPr>
          <a:lstStyle/>
          <a:p>
            <a:endParaRPr lang="en-IE" sz="1800" dirty="0">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14000"/>
              </a:lnSpc>
            </a:pPr>
            <a:r>
              <a:rPr lang="en-IE" sz="1800" b="1" dirty="0">
                <a:effectLst/>
                <a:latin typeface="Calibri Light" panose="020F0302020204030204" pitchFamily="34" charset="0"/>
                <a:ea typeface="Calibri" panose="020F0502020204030204" pitchFamily="34" charset="0"/>
                <a:cs typeface="Times New Roman" panose="02020603050405020304" pitchFamily="18" charset="0"/>
              </a:rPr>
              <a:t>Arturo Peral </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holds a PhD from </a:t>
            </a:r>
            <a:r>
              <a:rPr lang="en-IE" sz="1800" dirty="0" err="1">
                <a:effectLst/>
                <a:latin typeface="Calibri Light" panose="020F0302020204030204" pitchFamily="34" charset="0"/>
                <a:ea typeface="Calibri" panose="020F0502020204030204" pitchFamily="34" charset="0"/>
                <a:cs typeface="Times New Roman" panose="02020603050405020304" pitchFamily="18" charset="0"/>
              </a:rPr>
              <a:t>Comillas</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 Pontifical University for research on the reception of James Macpherson’s Ossianic poems in Spain. He has worked as a literary translator since 2008 and has been teaching on the translation and interpreting degree course at </a:t>
            </a:r>
            <a:r>
              <a:rPr lang="en-IE" sz="1800" dirty="0" err="1">
                <a:effectLst/>
                <a:latin typeface="Calibri Light" panose="020F0302020204030204" pitchFamily="34" charset="0"/>
                <a:ea typeface="Calibri" panose="020F0502020204030204" pitchFamily="34" charset="0"/>
                <a:cs typeface="Times New Roman" panose="02020603050405020304" pitchFamily="18" charset="0"/>
              </a:rPr>
              <a:t>Comillas</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 Pontifical University since 2009. He previously taught on the MA in Translation course at the Universidad </a:t>
            </a:r>
            <a:r>
              <a:rPr lang="en-IE" sz="1800" dirty="0" err="1">
                <a:effectLst/>
                <a:latin typeface="Calibri Light" panose="020F0302020204030204" pitchFamily="34" charset="0"/>
                <a:ea typeface="Calibri" panose="020F0502020204030204" pitchFamily="34" charset="0"/>
                <a:cs typeface="Times New Roman" panose="02020603050405020304" pitchFamily="18" charset="0"/>
              </a:rPr>
              <a:t>Complutense</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 de Madrid. </a:t>
            </a:r>
          </a:p>
          <a:p>
            <a:pPr>
              <a:lnSpc>
                <a:spcPct val="114000"/>
              </a:lnSpc>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4000"/>
              </a:lnSpc>
            </a:pPr>
            <a:r>
              <a:rPr lang="en-IE" sz="1800" dirty="0">
                <a:effectLst/>
                <a:latin typeface="Calibri Light" panose="020F0302020204030204" pitchFamily="34" charset="0"/>
                <a:ea typeface="Calibri" panose="020F0502020204030204" pitchFamily="34" charset="0"/>
                <a:cs typeface="Times New Roman" panose="02020603050405020304" pitchFamily="18" charset="0"/>
              </a:rPr>
              <a:t>Arturo has translated numerous writers from English and French, including </a:t>
            </a:r>
            <a:r>
              <a:rPr lang="en-IE" sz="1800" dirty="0" err="1">
                <a:effectLst/>
                <a:latin typeface="Calibri Light" panose="020F0302020204030204" pitchFamily="34" charset="0"/>
                <a:ea typeface="Calibri" panose="020F0502020204030204" pitchFamily="34" charset="0"/>
                <a:cs typeface="Times New Roman" panose="02020603050405020304" pitchFamily="18" charset="0"/>
              </a:rPr>
              <a:t>Alafair</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 Burke, Tara Isabella Burton, William Joyce, Norman Lewis, Walter Scott and Irvine Welsh.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4000"/>
              </a:lnSpc>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4000"/>
              </a:lnSpc>
            </a:pPr>
            <a:r>
              <a:rPr lang="en-IE" sz="1800" dirty="0">
                <a:effectLst/>
                <a:latin typeface="Calibri Light" panose="020F0302020204030204" pitchFamily="34" charset="0"/>
                <a:ea typeface="Calibri" panose="020F0502020204030204" pitchFamily="34" charset="0"/>
              </a:rPr>
              <a:t>Since 2020, Arturo has been the Vice-Chair of ACE </a:t>
            </a:r>
            <a:r>
              <a:rPr lang="en-IE" sz="1800" dirty="0" err="1">
                <a:effectLst/>
                <a:latin typeface="Calibri Light" panose="020F0302020204030204" pitchFamily="34" charset="0"/>
                <a:ea typeface="Calibri" panose="020F0502020204030204" pitchFamily="34" charset="0"/>
              </a:rPr>
              <a:t>Tradutores</a:t>
            </a:r>
            <a:r>
              <a:rPr lang="en-IE" sz="1800" dirty="0">
                <a:effectLst/>
                <a:latin typeface="Calibri Light" panose="020F0302020204030204" pitchFamily="34" charset="0"/>
                <a:ea typeface="Calibri" panose="020F0502020204030204" pitchFamily="34" charset="0"/>
              </a:rPr>
              <a:t>, the Spanish Association of Literary Translators, having previously served as treasurer and vice-secretary between 2009 and 2015. He is also co-director of </a:t>
            </a:r>
            <a:r>
              <a:rPr lang="en-IE" sz="1800" i="1" dirty="0" err="1">
                <a:effectLst/>
                <a:latin typeface="Calibri Light" panose="020F0302020204030204" pitchFamily="34" charset="0"/>
                <a:ea typeface="Calibri" panose="020F0502020204030204" pitchFamily="34" charset="0"/>
              </a:rPr>
              <a:t>Vasos</a:t>
            </a:r>
            <a:r>
              <a:rPr lang="en-IE" sz="1800" i="1" dirty="0">
                <a:effectLst/>
                <a:latin typeface="Calibri Light" panose="020F0302020204030204" pitchFamily="34" charset="0"/>
                <a:ea typeface="Calibri" panose="020F0502020204030204" pitchFamily="34" charset="0"/>
              </a:rPr>
              <a:t> </a:t>
            </a:r>
            <a:r>
              <a:rPr lang="en-IE" sz="1800" i="1" dirty="0" err="1">
                <a:effectLst/>
                <a:latin typeface="Calibri Light" panose="020F0302020204030204" pitchFamily="34" charset="0"/>
                <a:ea typeface="Calibri" panose="020F0502020204030204" pitchFamily="34" charset="0"/>
              </a:rPr>
              <a:t>Communicantes</a:t>
            </a:r>
            <a:r>
              <a:rPr lang="en-IE" sz="1800" dirty="0">
                <a:effectLst/>
                <a:latin typeface="Calibri Light" panose="020F0302020204030204" pitchFamily="34" charset="0"/>
                <a:ea typeface="Calibri" panose="020F0502020204030204" pitchFamily="34" charset="0"/>
              </a:rPr>
              <a:t>, ACE </a:t>
            </a:r>
            <a:r>
              <a:rPr lang="en-IE" sz="1800" dirty="0" err="1">
                <a:effectLst/>
                <a:latin typeface="Calibri Light" panose="020F0302020204030204" pitchFamily="34" charset="0"/>
                <a:ea typeface="Calibri" panose="020F0502020204030204" pitchFamily="34" charset="0"/>
              </a:rPr>
              <a:t>Tradutores</a:t>
            </a:r>
            <a:r>
              <a:rPr lang="en-IE" sz="1800" dirty="0">
                <a:effectLst/>
                <a:latin typeface="Calibri Light" panose="020F0302020204030204" pitchFamily="34" charset="0"/>
                <a:ea typeface="Calibri" panose="020F0502020204030204" pitchFamily="34" charset="0"/>
              </a:rPr>
              <a:t>’ literary translation magazine.</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pic>
        <p:nvPicPr>
          <p:cNvPr id="5" name="Picture 4">
            <a:extLst>
              <a:ext uri="{FF2B5EF4-FFF2-40B4-BE49-F238E27FC236}">
                <a16:creationId xmlns:a16="http://schemas.microsoft.com/office/drawing/2014/main" id="{0B79EB29-11C1-4F32-93E1-21FAFA839422}"/>
              </a:ext>
            </a:extLst>
          </p:cNvPr>
          <p:cNvPicPr/>
          <p:nvPr/>
        </p:nvPicPr>
        <p:blipFill>
          <a:blip r:embed="rId2"/>
          <a:stretch>
            <a:fillRect/>
          </a:stretch>
        </p:blipFill>
        <p:spPr>
          <a:xfrm>
            <a:off x="8548719" y="2535120"/>
            <a:ext cx="2927308" cy="3663162"/>
          </a:xfrm>
          <a:prstGeom prst="rect">
            <a:avLst/>
          </a:prstGeom>
        </p:spPr>
      </p:pic>
    </p:spTree>
    <p:extLst>
      <p:ext uri="{BB962C8B-B14F-4D97-AF65-F5344CB8AC3E}">
        <p14:creationId xmlns:p14="http://schemas.microsoft.com/office/powerpoint/2010/main" val="594932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DD4BE-289D-4C7E-AD19-7DF8CDFE0ED8}"/>
              </a:ext>
            </a:extLst>
          </p:cNvPr>
          <p:cNvSpPr>
            <a:spLocks noGrp="1"/>
          </p:cNvSpPr>
          <p:nvPr>
            <p:ph type="ctrTitle"/>
          </p:nvPr>
        </p:nvSpPr>
        <p:spPr>
          <a:xfrm>
            <a:off x="1629103" y="2244830"/>
            <a:ext cx="8933796" cy="1834801"/>
          </a:xfrm>
        </p:spPr>
        <p:txBody>
          <a:bodyPr/>
          <a:lstStyle/>
          <a:p>
            <a:r>
              <a:rPr lang="en-IE" dirty="0"/>
              <a:t>How to apply</a:t>
            </a:r>
          </a:p>
        </p:txBody>
      </p:sp>
      <p:sp>
        <p:nvSpPr>
          <p:cNvPr id="3" name="Subtitle 2">
            <a:extLst>
              <a:ext uri="{FF2B5EF4-FFF2-40B4-BE49-F238E27FC236}">
                <a16:creationId xmlns:a16="http://schemas.microsoft.com/office/drawing/2014/main" id="{A7800FDE-7D3C-4709-B281-97AD86D72151}"/>
              </a:ext>
            </a:extLst>
          </p:cNvPr>
          <p:cNvSpPr>
            <a:spLocks noGrp="1"/>
          </p:cNvSpPr>
          <p:nvPr>
            <p:ph type="subTitle" idx="1"/>
          </p:nvPr>
        </p:nvSpPr>
        <p:spPr>
          <a:xfrm>
            <a:off x="1629101" y="4173416"/>
            <a:ext cx="8936846" cy="965848"/>
          </a:xfrm>
        </p:spPr>
        <p:txBody>
          <a:bodyPr>
            <a:normAutofit fontScale="85000" lnSpcReduction="20000"/>
          </a:bodyPr>
          <a:lstStyle/>
          <a:p>
            <a:r>
              <a:rPr lang="en-IE" dirty="0"/>
              <a:t>Please note that places are limited to max. 12 per course. </a:t>
            </a:r>
          </a:p>
          <a:p>
            <a:r>
              <a:rPr lang="en-IE" dirty="0"/>
              <a:t>The subsidised cost of attendance is €175.</a:t>
            </a:r>
          </a:p>
          <a:p>
            <a:r>
              <a:rPr lang="en-IE" dirty="0"/>
              <a:t>To apply to participate, please email your CV and a one-page letter of intention to </a:t>
            </a:r>
            <a:r>
              <a:rPr lang="en-IE" dirty="0">
                <a:hlinkClick r:id="rId2"/>
              </a:rPr>
              <a:t>workshops@literatureireland.com</a:t>
            </a:r>
            <a:r>
              <a:rPr lang="en-IE" dirty="0"/>
              <a:t>. </a:t>
            </a:r>
          </a:p>
        </p:txBody>
      </p:sp>
    </p:spTree>
    <p:extLst>
      <p:ext uri="{BB962C8B-B14F-4D97-AF65-F5344CB8AC3E}">
        <p14:creationId xmlns:p14="http://schemas.microsoft.com/office/powerpoint/2010/main" val="122997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a:normAutofit/>
          </a:bodyPr>
          <a:lstStyle/>
          <a:p>
            <a:pPr algn="ctr"/>
            <a:r>
              <a:rPr lang="en-US" dirty="0"/>
              <a:t>Practical Workshops with </a:t>
            </a:r>
            <a:r>
              <a:rPr lang="en-US" dirty="0" err="1"/>
              <a:t>Practising</a:t>
            </a:r>
            <a:r>
              <a:rPr lang="en-US" dirty="0"/>
              <a:t> Literary Translators	</a:t>
            </a:r>
          </a:p>
        </p:txBody>
      </p:sp>
      <p:graphicFrame>
        <p:nvGraphicFramePr>
          <p:cNvPr id="5" name="Content Placeholder 2" descr="SmartArt graphic">
            <a:extLst>
              <a:ext uri="{FF2B5EF4-FFF2-40B4-BE49-F238E27FC236}">
                <a16:creationId xmlns:a16="http://schemas.microsoft.com/office/drawing/2014/main" id="{91DB1382-7276-49FA-9632-38D558F457E3}"/>
              </a:ext>
            </a:extLst>
          </p:cNvPr>
          <p:cNvGraphicFramePr>
            <a:graphicFrameLocks noGrp="1"/>
          </p:cNvGraphicFramePr>
          <p:nvPr>
            <p:ph idx="1"/>
            <p:extLst>
              <p:ext uri="{D42A27DB-BD31-4B8C-83A1-F6EECF244321}">
                <p14:modId xmlns:p14="http://schemas.microsoft.com/office/powerpoint/2010/main" val="1988359954"/>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24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DD4BE-289D-4C7E-AD19-7DF8CDFE0ED8}"/>
              </a:ext>
            </a:extLst>
          </p:cNvPr>
          <p:cNvSpPr>
            <a:spLocks noGrp="1"/>
          </p:cNvSpPr>
          <p:nvPr>
            <p:ph type="ctrTitle"/>
          </p:nvPr>
        </p:nvSpPr>
        <p:spPr/>
        <p:txBody>
          <a:bodyPr/>
          <a:lstStyle/>
          <a:p>
            <a:r>
              <a:rPr lang="en-IE" dirty="0"/>
              <a:t>Workshop tutors</a:t>
            </a:r>
          </a:p>
        </p:txBody>
      </p:sp>
      <p:sp>
        <p:nvSpPr>
          <p:cNvPr id="3" name="Subtitle 2">
            <a:extLst>
              <a:ext uri="{FF2B5EF4-FFF2-40B4-BE49-F238E27FC236}">
                <a16:creationId xmlns:a16="http://schemas.microsoft.com/office/drawing/2014/main" id="{A7800FDE-7D3C-4709-B281-97AD86D72151}"/>
              </a:ext>
            </a:extLst>
          </p:cNvPr>
          <p:cNvSpPr>
            <a:spLocks noGrp="1"/>
          </p:cNvSpPr>
          <p:nvPr>
            <p:ph type="subTitle" idx="1"/>
          </p:nvPr>
        </p:nvSpPr>
        <p:spPr/>
        <p:txBody>
          <a:bodyPr/>
          <a:lstStyle/>
          <a:p>
            <a:r>
              <a:rPr lang="en-IE" dirty="0"/>
              <a:t>Short bios for the workshop tutors and leaders for each language	</a:t>
            </a:r>
          </a:p>
        </p:txBody>
      </p:sp>
    </p:spTree>
    <p:extLst>
      <p:ext uri="{BB962C8B-B14F-4D97-AF65-F5344CB8AC3E}">
        <p14:creationId xmlns:p14="http://schemas.microsoft.com/office/powerpoint/2010/main" val="2359047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2BDDF-9360-4AD4-AA0F-37E0368BD199}"/>
              </a:ext>
            </a:extLst>
          </p:cNvPr>
          <p:cNvSpPr>
            <a:spLocks noGrp="1"/>
          </p:cNvSpPr>
          <p:nvPr>
            <p:ph type="title"/>
          </p:nvPr>
        </p:nvSpPr>
        <p:spPr>
          <a:xfrm>
            <a:off x="8477118" y="731519"/>
            <a:ext cx="3161963" cy="1244319"/>
          </a:xfrm>
        </p:spPr>
        <p:txBody>
          <a:bodyPr/>
          <a:lstStyle/>
          <a:p>
            <a:pPr algn="ctr"/>
            <a:r>
              <a:rPr lang="en-IE" dirty="0"/>
              <a:t>Marie </a:t>
            </a:r>
            <a:r>
              <a:rPr lang="en-IE" dirty="0" err="1"/>
              <a:t>Hermet</a:t>
            </a:r>
            <a:r>
              <a:rPr lang="en-IE" dirty="0"/>
              <a:t> (French)</a:t>
            </a:r>
          </a:p>
        </p:txBody>
      </p:sp>
      <p:pic>
        <p:nvPicPr>
          <p:cNvPr id="6" name="Content Placeholder 5">
            <a:extLst>
              <a:ext uri="{FF2B5EF4-FFF2-40B4-BE49-F238E27FC236}">
                <a16:creationId xmlns:a16="http://schemas.microsoft.com/office/drawing/2014/main" id="{7E494F3A-443B-454D-832B-AD65B5612A55}"/>
              </a:ext>
            </a:extLst>
          </p:cNvPr>
          <p:cNvPicPr>
            <a:picLocks noGrp="1" noChangeAspect="1"/>
          </p:cNvPicPr>
          <p:nvPr>
            <p:ph idx="1"/>
          </p:nvPr>
        </p:nvPicPr>
        <p:blipFill>
          <a:blip r:embed="rId2"/>
          <a:stretch>
            <a:fillRect/>
          </a:stretch>
        </p:blipFill>
        <p:spPr>
          <a:xfrm>
            <a:off x="8681691" y="2377440"/>
            <a:ext cx="2904877" cy="3873168"/>
          </a:xfrm>
        </p:spPr>
      </p:pic>
      <p:sp>
        <p:nvSpPr>
          <p:cNvPr id="8" name="TextBox 7">
            <a:extLst>
              <a:ext uri="{FF2B5EF4-FFF2-40B4-BE49-F238E27FC236}">
                <a16:creationId xmlns:a16="http://schemas.microsoft.com/office/drawing/2014/main" id="{D6A71E6D-A8EC-4BB0-B1D5-C225A3141D70}"/>
              </a:ext>
            </a:extLst>
          </p:cNvPr>
          <p:cNvSpPr txBox="1"/>
          <p:nvPr/>
        </p:nvSpPr>
        <p:spPr>
          <a:xfrm>
            <a:off x="478971" y="534955"/>
            <a:ext cx="7464490" cy="6291787"/>
          </a:xfrm>
          <a:prstGeom prst="rect">
            <a:avLst/>
          </a:prstGeom>
          <a:noFill/>
        </p:spPr>
        <p:txBody>
          <a:bodyPr wrap="square" rtlCol="0">
            <a:spAutoFit/>
          </a:bodyPr>
          <a:lstStyle/>
          <a:p>
            <a:endParaRPr lang="en-IE" sz="1800" dirty="0">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14000"/>
              </a:lnSpc>
            </a:pPr>
            <a:r>
              <a:rPr lang="en-IE" sz="1800" b="1" dirty="0">
                <a:effectLst/>
                <a:latin typeface="Calibri Light" panose="020F0302020204030204" pitchFamily="34" charset="0"/>
                <a:ea typeface="Calibri" panose="020F0502020204030204" pitchFamily="34" charset="0"/>
                <a:cs typeface="Times New Roman" panose="02020603050405020304" pitchFamily="18" charset="0"/>
              </a:rPr>
              <a:t>Marie </a:t>
            </a:r>
            <a:r>
              <a:rPr lang="en-IE" sz="1800" b="1" dirty="0" err="1">
                <a:effectLst/>
                <a:latin typeface="Calibri Light" panose="020F0302020204030204" pitchFamily="34" charset="0"/>
                <a:ea typeface="Calibri" panose="020F0502020204030204" pitchFamily="34" charset="0"/>
                <a:cs typeface="Times New Roman" panose="02020603050405020304" pitchFamily="18" charset="0"/>
              </a:rPr>
              <a:t>Hermet</a:t>
            </a:r>
            <a:r>
              <a:rPr lang="en-IE" sz="1800" b="1" dirty="0">
                <a:effectLst/>
                <a:latin typeface="Calibri Light" panose="020F0302020204030204" pitchFamily="34" charset="0"/>
                <a:ea typeface="Calibri" panose="020F0502020204030204" pitchFamily="34" charset="0"/>
                <a:cs typeface="Times New Roman" panose="02020603050405020304" pitchFamily="18" charset="0"/>
              </a:rPr>
              <a:t> </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is a literary translator and reader for numerous French publishing houses. She has translated over sixty works from English, primarily literary and young adult titles, including by Irish authors such as Donal Ryan, Roddy Doyle, Dermot Bolger, Helen Falconer, Caitlin Moran and Tom Moore. Marie also teaches translation and creative writing at the </a:t>
            </a:r>
            <a:r>
              <a:rPr lang="en-IE" sz="1800" dirty="0" err="1">
                <a:effectLst/>
                <a:latin typeface="Calibri Light" panose="020F0302020204030204" pitchFamily="34" charset="0"/>
                <a:ea typeface="Calibri" panose="020F0502020204030204" pitchFamily="34" charset="0"/>
                <a:cs typeface="Times New Roman" panose="02020603050405020304" pitchFamily="18" charset="0"/>
              </a:rPr>
              <a:t>Université</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 de Paris, where her curricula have a strong focus on Irish literature.</a:t>
            </a:r>
          </a:p>
          <a:p>
            <a:pPr>
              <a:lnSpc>
                <a:spcPct val="114000"/>
              </a:lnSpc>
            </a:pPr>
            <a:endParaRPr lang="en-IE" dirty="0">
              <a:latin typeface="Calibri Light" panose="020F0302020204030204" pitchFamily="34" charset="0"/>
              <a:ea typeface="Calibri" panose="020F0502020204030204" pitchFamily="34" charset="0"/>
              <a:cs typeface="Times New Roman" panose="02020603050405020304" pitchFamily="18" charset="0"/>
            </a:endParaRPr>
          </a:p>
          <a:p>
            <a:pPr>
              <a:lnSpc>
                <a:spcPct val="114000"/>
              </a:lnSpc>
            </a:pPr>
            <a:r>
              <a:rPr lang="en-IE" sz="1800" dirty="0">
                <a:effectLst/>
                <a:latin typeface="Calibri Light" panose="020F0302020204030204" pitchFamily="34" charset="0"/>
                <a:ea typeface="Calibri" panose="020F0502020204030204" pitchFamily="34" charset="0"/>
                <a:cs typeface="Times New Roman" panose="02020603050405020304" pitchFamily="18" charset="0"/>
              </a:rPr>
              <a:t>In 2017, Marie </a:t>
            </a:r>
            <a:r>
              <a:rPr lang="en-IE" sz="1800" dirty="0" err="1">
                <a:effectLst/>
                <a:latin typeface="Calibri Light" panose="020F0302020204030204" pitchFamily="34" charset="0"/>
                <a:ea typeface="Calibri" panose="020F0502020204030204" pitchFamily="34" charset="0"/>
                <a:cs typeface="Times New Roman" panose="02020603050405020304" pitchFamily="18" charset="0"/>
              </a:rPr>
              <a:t>Hermet</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 was the recipient of a Literature Ireland–Trinity College Dublin translator residency. She has also attended workshops on creative writing in Dublin. She recently translated a piece by Adrian Duncan for Literature Ireland’s Talking Translations podcast series.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4000"/>
              </a:lnSpc>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4000"/>
              </a:lnSpc>
            </a:pPr>
            <a:r>
              <a:rPr lang="en-IE" sz="1800" dirty="0">
                <a:effectLst/>
                <a:latin typeface="Calibri Light" panose="020F0302020204030204" pitchFamily="34" charset="0"/>
                <a:ea typeface="Calibri" panose="020F0502020204030204" pitchFamily="34" charset="0"/>
                <a:cs typeface="Times New Roman" panose="02020603050405020304" pitchFamily="18" charset="0"/>
              </a:rPr>
              <a:t>Marie has received several awards for her work, including the Prix des </a:t>
            </a:r>
            <a:r>
              <a:rPr lang="en-IE" sz="1800" dirty="0" err="1">
                <a:effectLst/>
                <a:latin typeface="Calibri Light" panose="020F0302020204030204" pitchFamily="34" charset="0"/>
                <a:ea typeface="Calibri" panose="020F0502020204030204" pitchFamily="34" charset="0"/>
                <a:cs typeface="Times New Roman" panose="02020603050405020304" pitchFamily="18" charset="0"/>
              </a:rPr>
              <a:t>Mordus</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 du Polar 2014, the Prix </a:t>
            </a:r>
            <a:r>
              <a:rPr lang="en-IE" sz="1800" dirty="0" err="1">
                <a:effectLst/>
                <a:latin typeface="Calibri Light" panose="020F0302020204030204" pitchFamily="34" charset="0"/>
                <a:ea typeface="Calibri" panose="020F0502020204030204" pitchFamily="34" charset="0"/>
                <a:cs typeface="Times New Roman" panose="02020603050405020304" pitchFamily="18" charset="0"/>
              </a:rPr>
              <a:t>Livrentête</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 2017, the Prix </a:t>
            </a:r>
            <a:r>
              <a:rPr lang="en-IE" sz="1800" dirty="0" err="1">
                <a:effectLst/>
                <a:latin typeface="Calibri Light" panose="020F0302020204030204" pitchFamily="34" charset="0"/>
                <a:ea typeface="Calibri" panose="020F0502020204030204" pitchFamily="34" charset="0"/>
                <a:cs typeface="Times New Roman" panose="02020603050405020304" pitchFamily="18" charset="0"/>
              </a:rPr>
              <a:t>Bermond-Bocquié</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 Festival </a:t>
            </a:r>
            <a:r>
              <a:rPr lang="en-IE" sz="1800" dirty="0" err="1">
                <a:effectLst/>
                <a:latin typeface="Calibri Light" panose="020F0302020204030204" pitchFamily="34" charset="0"/>
                <a:ea typeface="Calibri" panose="020F0502020204030204" pitchFamily="34" charset="0"/>
                <a:cs typeface="Times New Roman" panose="02020603050405020304" pitchFamily="18" charset="0"/>
              </a:rPr>
              <a:t>Atlantide</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 2017 for </a:t>
            </a:r>
            <a:r>
              <a:rPr lang="en-IE" sz="1800" i="1" dirty="0">
                <a:effectLst/>
                <a:latin typeface="Calibri Light" panose="020F0302020204030204" pitchFamily="34" charset="0"/>
                <a:ea typeface="Calibri" panose="020F0502020204030204" pitchFamily="34" charset="0"/>
                <a:cs typeface="Times New Roman" panose="02020603050405020304" pitchFamily="18" charset="0"/>
              </a:rPr>
              <a:t>Plus </a:t>
            </a:r>
            <a:r>
              <a:rPr lang="en-IE" sz="1800" i="1" dirty="0" err="1">
                <a:effectLst/>
                <a:latin typeface="Calibri Light" panose="020F0302020204030204" pitchFamily="34" charset="0"/>
                <a:ea typeface="Calibri" panose="020F0502020204030204" pitchFamily="34" charset="0"/>
                <a:cs typeface="Times New Roman" panose="02020603050405020304" pitchFamily="18" charset="0"/>
              </a:rPr>
              <a:t>froid</a:t>
            </a:r>
            <a:r>
              <a:rPr lang="en-IE" sz="1800" i="1" dirty="0">
                <a:effectLst/>
                <a:latin typeface="Calibri Light" panose="020F0302020204030204" pitchFamily="34" charset="0"/>
                <a:ea typeface="Calibri" panose="020F0502020204030204" pitchFamily="34" charset="0"/>
                <a:cs typeface="Times New Roman" panose="02020603050405020304" pitchFamily="18" charset="0"/>
              </a:rPr>
              <a:t> que le </a:t>
            </a:r>
            <a:r>
              <a:rPr lang="en-IE" sz="1800" i="1" dirty="0" err="1">
                <a:effectLst/>
                <a:latin typeface="Calibri Light" panose="020F0302020204030204" pitchFamily="34" charset="0"/>
                <a:ea typeface="Calibri" panose="020F0502020204030204" pitchFamily="34" charset="0"/>
                <a:cs typeface="Times New Roman" panose="02020603050405020304" pitchFamily="18" charset="0"/>
              </a:rPr>
              <a:t>pôle</a:t>
            </a:r>
            <a:r>
              <a:rPr lang="en-IE" sz="1800" i="1" dirty="0">
                <a:effectLst/>
                <a:latin typeface="Calibri Light" panose="020F0302020204030204" pitchFamily="34" charset="0"/>
                <a:ea typeface="Calibri" panose="020F0502020204030204" pitchFamily="34" charset="0"/>
                <a:cs typeface="Times New Roman" panose="02020603050405020304" pitchFamily="18" charset="0"/>
              </a:rPr>
              <a:t> </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by Roddy Doyle, and the </a:t>
            </a:r>
            <a:r>
              <a:rPr lang="en-IE" sz="1800" dirty="0" err="1">
                <a:effectLst/>
                <a:latin typeface="Calibri Light" panose="020F0302020204030204" pitchFamily="34" charset="0"/>
                <a:ea typeface="Calibri" panose="020F0502020204030204" pitchFamily="34" charset="0"/>
                <a:cs typeface="Times New Roman" panose="02020603050405020304" pitchFamily="18" charset="0"/>
              </a:rPr>
              <a:t>Sélection</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 du prix des </a:t>
            </a:r>
            <a:r>
              <a:rPr lang="en-IE" sz="1800" dirty="0" err="1">
                <a:effectLst/>
                <a:latin typeface="Calibri Light" panose="020F0302020204030204" pitchFamily="34" charset="0"/>
                <a:ea typeface="Calibri" panose="020F0502020204030204" pitchFamily="34" charset="0"/>
                <a:cs typeface="Times New Roman" panose="02020603050405020304" pitchFamily="18" charset="0"/>
              </a:rPr>
              <a:t>Incorruptibles</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 2021 for </a:t>
            </a:r>
            <a:r>
              <a:rPr lang="en-IE" sz="1800" i="1" dirty="0" err="1">
                <a:effectLst/>
                <a:latin typeface="Calibri Light" panose="020F0302020204030204" pitchFamily="34" charset="0"/>
                <a:ea typeface="Calibri" panose="020F0502020204030204" pitchFamily="34" charset="0"/>
                <a:cs typeface="Times New Roman" panose="02020603050405020304" pitchFamily="18" charset="0"/>
              </a:rPr>
              <a:t>N’oublie</a:t>
            </a:r>
            <a:r>
              <a:rPr lang="en-IE" sz="1800" i="1" dirty="0">
                <a:effectLst/>
                <a:latin typeface="Calibri Light" panose="020F0302020204030204" pitchFamily="34" charset="0"/>
                <a:ea typeface="Calibri" panose="020F0502020204030204" pitchFamily="34" charset="0"/>
                <a:cs typeface="Times New Roman" panose="02020603050405020304" pitchFamily="18" charset="0"/>
              </a:rPr>
              <a:t> pas de </a:t>
            </a:r>
            <a:r>
              <a:rPr lang="en-IE" sz="1800" i="1" dirty="0" err="1">
                <a:effectLst/>
                <a:latin typeface="Calibri Light" panose="020F0302020204030204" pitchFamily="34" charset="0"/>
                <a:ea typeface="Calibri" panose="020F0502020204030204" pitchFamily="34" charset="0"/>
                <a:cs typeface="Times New Roman" panose="02020603050405020304" pitchFamily="18" charset="0"/>
              </a:rPr>
              <a:t>penser</a:t>
            </a:r>
            <a:r>
              <a:rPr lang="en-IE" sz="1800" i="1" dirty="0">
                <a:effectLst/>
                <a:latin typeface="Calibri Light" panose="020F0302020204030204" pitchFamily="34" charset="0"/>
                <a:ea typeface="Calibri" panose="020F0502020204030204" pitchFamily="34" charset="0"/>
                <a:cs typeface="Times New Roman" panose="02020603050405020304" pitchFamily="18" charset="0"/>
              </a:rPr>
              <a:t> à </a:t>
            </a:r>
            <a:r>
              <a:rPr lang="en-IE" sz="1800" i="1" dirty="0" err="1">
                <a:effectLst/>
                <a:latin typeface="Calibri Light" panose="020F0302020204030204" pitchFamily="34" charset="0"/>
                <a:ea typeface="Calibri" panose="020F0502020204030204" pitchFamily="34" charset="0"/>
                <a:cs typeface="Times New Roman" panose="02020603050405020304" pitchFamily="18" charset="0"/>
              </a:rPr>
              <a:t>demain</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 by Siobhan </a:t>
            </a:r>
            <a:r>
              <a:rPr lang="en-IE" sz="1800" dirty="0" err="1">
                <a:effectLst/>
                <a:latin typeface="Calibri Light" panose="020F0302020204030204" pitchFamily="34" charset="0"/>
                <a:ea typeface="Calibri" panose="020F0502020204030204" pitchFamily="34" charset="0"/>
                <a:cs typeface="Times New Roman" panose="02020603050405020304" pitchFamily="18" charset="0"/>
              </a:rPr>
              <a:t>Curham</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974407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2BDDF-9360-4AD4-AA0F-37E0368BD199}"/>
              </a:ext>
            </a:extLst>
          </p:cNvPr>
          <p:cNvSpPr>
            <a:spLocks noGrp="1"/>
          </p:cNvSpPr>
          <p:nvPr>
            <p:ph type="title"/>
          </p:nvPr>
        </p:nvSpPr>
        <p:spPr/>
        <p:txBody>
          <a:bodyPr/>
          <a:lstStyle/>
          <a:p>
            <a:pPr algn="ctr"/>
            <a:r>
              <a:rPr lang="en-IE" dirty="0" err="1"/>
              <a:t>Clíona</a:t>
            </a:r>
            <a:r>
              <a:rPr lang="en-IE" dirty="0"/>
              <a:t> </a:t>
            </a:r>
            <a:r>
              <a:rPr lang="en-IE" dirty="0" err="1"/>
              <a:t>Ní</a:t>
            </a:r>
            <a:r>
              <a:rPr lang="en-IE" dirty="0"/>
              <a:t> </a:t>
            </a:r>
            <a:r>
              <a:rPr lang="en-IE" dirty="0" err="1"/>
              <a:t>Ríordáin</a:t>
            </a:r>
            <a:br>
              <a:rPr lang="en-IE" dirty="0"/>
            </a:br>
            <a:r>
              <a:rPr lang="en-IE" dirty="0"/>
              <a:t>(French)</a:t>
            </a:r>
          </a:p>
        </p:txBody>
      </p:sp>
      <p:sp>
        <p:nvSpPr>
          <p:cNvPr id="8" name="TextBox 7">
            <a:extLst>
              <a:ext uri="{FF2B5EF4-FFF2-40B4-BE49-F238E27FC236}">
                <a16:creationId xmlns:a16="http://schemas.microsoft.com/office/drawing/2014/main" id="{D6A71E6D-A8EC-4BB0-B1D5-C225A3141D70}"/>
              </a:ext>
            </a:extLst>
          </p:cNvPr>
          <p:cNvSpPr txBox="1"/>
          <p:nvPr/>
        </p:nvSpPr>
        <p:spPr>
          <a:xfrm>
            <a:off x="478971" y="534955"/>
            <a:ext cx="7464490" cy="5028621"/>
          </a:xfrm>
          <a:prstGeom prst="rect">
            <a:avLst/>
          </a:prstGeom>
          <a:noFill/>
        </p:spPr>
        <p:txBody>
          <a:bodyPr wrap="square" rtlCol="0">
            <a:spAutoFit/>
          </a:bodyPr>
          <a:lstStyle/>
          <a:p>
            <a:endParaRPr lang="en-IE" sz="1800" dirty="0">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14000"/>
              </a:lnSpc>
            </a:pP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Clíona </a:t>
            </a:r>
            <a:r>
              <a:rPr lang="en-US" sz="1800" b="1" dirty="0" err="1">
                <a:effectLst/>
                <a:latin typeface="Calibri Light" panose="020F0302020204030204" pitchFamily="34" charset="0"/>
                <a:ea typeface="Calibri" panose="020F0502020204030204" pitchFamily="34" charset="0"/>
                <a:cs typeface="Times New Roman" panose="02020603050405020304" pitchFamily="18" charset="0"/>
              </a:rPr>
              <a:t>Ní</a:t>
            </a: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 </a:t>
            </a:r>
            <a:r>
              <a:rPr lang="en-US" sz="1800" b="1" dirty="0" err="1">
                <a:effectLst/>
                <a:latin typeface="Calibri Light" panose="020F0302020204030204" pitchFamily="34" charset="0"/>
                <a:ea typeface="Calibri" panose="020F0502020204030204" pitchFamily="34" charset="0"/>
                <a:cs typeface="Times New Roman" panose="02020603050405020304" pitchFamily="18" charset="0"/>
              </a:rPr>
              <a:t>Ríordáin</a:t>
            </a: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 </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is a critic, translator and Professor of English at the Sorbonne Nouvelle, where she teaches translation studies and Irish literature. Her most recent book is </a:t>
            </a:r>
            <a:r>
              <a:rPr lang="en-US" sz="1800" i="1" dirty="0">
                <a:effectLst/>
                <a:latin typeface="Calibri Light" panose="020F0302020204030204" pitchFamily="34" charset="0"/>
                <a:ea typeface="Calibri" panose="020F0502020204030204" pitchFamily="34" charset="0"/>
                <a:cs typeface="Times New Roman" panose="02020603050405020304" pitchFamily="18" charset="0"/>
              </a:rPr>
              <a:t>English Language Poets in University College Cork 1970</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a:t>
            </a:r>
            <a:r>
              <a:rPr lang="en-US" sz="1800" i="1" dirty="0">
                <a:effectLst/>
                <a:latin typeface="Calibri Light" panose="020F0302020204030204" pitchFamily="34" charset="0"/>
                <a:ea typeface="Calibri" panose="020F0502020204030204" pitchFamily="34" charset="0"/>
                <a:cs typeface="Times New Roman" panose="02020603050405020304" pitchFamily="18" charset="0"/>
              </a:rPr>
              <a:t>1980</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(Palgrave Macmillan, 2020). </a:t>
            </a:r>
          </a:p>
          <a:p>
            <a:pPr>
              <a:lnSpc>
                <a:spcPct val="114000"/>
              </a:lnSpc>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4000"/>
              </a:lnSpc>
            </a:pPr>
            <a:r>
              <a:rPr lang="en-US" sz="1800" dirty="0" err="1">
                <a:effectLst/>
                <a:latin typeface="Calibri Light" panose="020F0302020204030204" pitchFamily="34" charset="0"/>
                <a:ea typeface="Calibri" panose="020F0502020204030204" pitchFamily="34" charset="0"/>
                <a:cs typeface="Times New Roman" panose="02020603050405020304" pitchFamily="18" charset="0"/>
              </a:rPr>
              <a:t>Clíona</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translated Michel </a:t>
            </a:r>
            <a:r>
              <a:rPr lang="en-US" sz="1800" dirty="0" err="1">
                <a:effectLst/>
                <a:latin typeface="Calibri Light" panose="020F0302020204030204" pitchFamily="34" charset="0"/>
                <a:ea typeface="Calibri" panose="020F0502020204030204" pitchFamily="34" charset="0"/>
                <a:cs typeface="Times New Roman" panose="02020603050405020304" pitchFamily="18" charset="0"/>
              </a:rPr>
              <a:t>Déon’s</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memoir, </a:t>
            </a:r>
            <a:r>
              <a:rPr lang="en-US" sz="1800" i="1" dirty="0">
                <a:effectLst/>
                <a:latin typeface="Calibri Light" panose="020F0302020204030204" pitchFamily="34" charset="0"/>
                <a:ea typeface="Calibri" panose="020F0502020204030204" pitchFamily="34" charset="0"/>
                <a:cs typeface="Times New Roman" panose="02020603050405020304" pitchFamily="18" charset="0"/>
              </a:rPr>
              <a:t>Horseman, Pass By</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(Lilliput, 2017). She has also edited three anthologies of Irish poetry; the most recent, </a:t>
            </a:r>
            <a:r>
              <a:rPr lang="en-US" sz="1800" i="1" dirty="0" err="1">
                <a:effectLst/>
                <a:latin typeface="Calibri Light" panose="020F0302020204030204" pitchFamily="34" charset="0"/>
                <a:ea typeface="Calibri" panose="020F0502020204030204" pitchFamily="34" charset="0"/>
                <a:cs typeface="Times New Roman" panose="02020603050405020304" pitchFamily="18" charset="0"/>
              </a:rPr>
              <a:t>Jeune</a:t>
            </a:r>
            <a:r>
              <a:rPr lang="en-US" sz="1800" i="1" dirty="0">
                <a:effectLst/>
                <a:latin typeface="Calibri Light" panose="020F0302020204030204" pitchFamily="34" charset="0"/>
                <a:ea typeface="Calibri" panose="020F0502020204030204" pitchFamily="34" charset="0"/>
                <a:cs typeface="Times New Roman" panose="02020603050405020304" pitchFamily="18" charset="0"/>
              </a:rPr>
              <a:t> </a:t>
            </a:r>
            <a:r>
              <a:rPr lang="en-US" sz="1800" i="1" dirty="0" err="1">
                <a:effectLst/>
                <a:latin typeface="Calibri Light" panose="020F0302020204030204" pitchFamily="34" charset="0"/>
                <a:ea typeface="Calibri" panose="020F0502020204030204" pitchFamily="34" charset="0"/>
                <a:cs typeface="Times New Roman" panose="02020603050405020304" pitchFamily="18" charset="0"/>
              </a:rPr>
              <a:t>Poésie</a:t>
            </a:r>
            <a:r>
              <a:rPr lang="en-US" sz="1800" i="1" dirty="0">
                <a:effectLst/>
                <a:latin typeface="Calibri Light" panose="020F0302020204030204" pitchFamily="34" charset="0"/>
                <a:ea typeface="Calibri" panose="020F0502020204030204" pitchFamily="34" charset="0"/>
                <a:cs typeface="Times New Roman" panose="02020603050405020304" pitchFamily="18" charset="0"/>
              </a:rPr>
              <a:t> </a:t>
            </a:r>
            <a:r>
              <a:rPr lang="en-US" sz="1800" i="1" dirty="0" err="1">
                <a:effectLst/>
                <a:latin typeface="Calibri Light" panose="020F0302020204030204" pitchFamily="34" charset="0"/>
                <a:ea typeface="Calibri" panose="020F0502020204030204" pitchFamily="34" charset="0"/>
                <a:cs typeface="Times New Roman" panose="02020603050405020304" pitchFamily="18" charset="0"/>
              </a:rPr>
              <a:t>d’Irlande</a:t>
            </a:r>
            <a:r>
              <a:rPr lang="en-US" sz="1800" i="1" dirty="0">
                <a:effectLst/>
                <a:latin typeface="Calibri Light" panose="020F0302020204030204" pitchFamily="34" charset="0"/>
                <a:ea typeface="Calibri" panose="020F0502020204030204" pitchFamily="34" charset="0"/>
                <a:cs typeface="Times New Roman" panose="02020603050405020304" pitchFamily="18" charset="0"/>
              </a:rPr>
              <a:t>: Les </a:t>
            </a:r>
            <a:r>
              <a:rPr lang="en-US" sz="1800" i="1" dirty="0" err="1">
                <a:effectLst/>
                <a:latin typeface="Calibri Light" panose="020F0302020204030204" pitchFamily="34" charset="0"/>
                <a:ea typeface="Calibri" panose="020F0502020204030204" pitchFamily="34" charset="0"/>
                <a:cs typeface="Times New Roman" panose="02020603050405020304" pitchFamily="18" charset="0"/>
              </a:rPr>
              <a:t>poètes</a:t>
            </a:r>
            <a:r>
              <a:rPr lang="en-US" sz="1800" i="1" dirty="0">
                <a:effectLst/>
                <a:latin typeface="Calibri Light" panose="020F0302020204030204" pitchFamily="34" charset="0"/>
                <a:ea typeface="Calibri" panose="020F0502020204030204" pitchFamily="34" charset="0"/>
                <a:cs typeface="Times New Roman" panose="02020603050405020304" pitchFamily="18" charset="0"/>
              </a:rPr>
              <a:t> du Munster</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a:t>
            </a:r>
            <a:r>
              <a:rPr lang="en-US" sz="1800" dirty="0" err="1">
                <a:effectLst/>
                <a:latin typeface="Calibri Light" panose="020F0302020204030204" pitchFamily="34" charset="0"/>
                <a:ea typeface="Calibri" panose="020F0502020204030204" pitchFamily="34" charset="0"/>
                <a:cs typeface="Times New Roman" panose="02020603050405020304" pitchFamily="18" charset="0"/>
              </a:rPr>
              <a:t>Illador</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2015), was co-edited and co-translated with Paul Bensimon. The duo will publish a volume of Gerry Murphy’s poems, </a:t>
            </a:r>
            <a:r>
              <a:rPr lang="en-US" sz="1800" i="1" dirty="0">
                <a:effectLst/>
                <a:latin typeface="Calibri Light" panose="020F0302020204030204" pitchFamily="34" charset="0"/>
                <a:ea typeface="Calibri" panose="020F0502020204030204" pitchFamily="34" charset="0"/>
                <a:cs typeface="Times New Roman" panose="02020603050405020304" pitchFamily="18" charset="0"/>
              </a:rPr>
              <a:t>Plus loin encore</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with Circe this autumn.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4000"/>
              </a:lnSpc>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4000"/>
              </a:lnSpc>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Clíona </a:t>
            </a:r>
            <a:r>
              <a:rPr lang="en-US" sz="1800" dirty="0" err="1">
                <a:effectLst/>
                <a:latin typeface="Calibri Light" panose="020F0302020204030204" pitchFamily="34" charset="0"/>
                <a:ea typeface="Calibri" panose="020F0502020204030204" pitchFamily="34" charset="0"/>
                <a:cs typeface="Times New Roman" panose="02020603050405020304" pitchFamily="18" charset="0"/>
              </a:rPr>
              <a:t>Ní</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a:t>
            </a:r>
            <a:r>
              <a:rPr lang="en-US" sz="1800" dirty="0" err="1">
                <a:effectLst/>
                <a:latin typeface="Calibri Light" panose="020F0302020204030204" pitchFamily="34" charset="0"/>
                <a:ea typeface="Calibri" panose="020F0502020204030204" pitchFamily="34" charset="0"/>
                <a:cs typeface="Times New Roman" panose="02020603050405020304" pitchFamily="18" charset="0"/>
              </a:rPr>
              <a:t>Ríordáin</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chairs the </a:t>
            </a:r>
            <a:r>
              <a:rPr lang="en-US" sz="1800" dirty="0" err="1">
                <a:effectLst/>
                <a:latin typeface="Calibri Light" panose="020F0302020204030204" pitchFamily="34" charset="0"/>
                <a:ea typeface="Calibri" panose="020F0502020204030204" pitchFamily="34" charset="0"/>
                <a:cs typeface="Times New Roman" panose="02020603050405020304" pitchFamily="18" charset="0"/>
              </a:rPr>
              <a:t>Fondation</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a:t>
            </a:r>
            <a:r>
              <a:rPr lang="en-US" sz="1800" dirty="0" err="1">
                <a:effectLst/>
                <a:latin typeface="Calibri Light" panose="020F0302020204030204" pitchFamily="34" charset="0"/>
                <a:ea typeface="Calibri" panose="020F0502020204030204" pitchFamily="34" charset="0"/>
                <a:cs typeface="Times New Roman" panose="02020603050405020304" pitchFamily="18" charset="0"/>
              </a:rPr>
              <a:t>irlandaise’s</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Translation Prize and sits on the Strategic Committee of the Centre </a:t>
            </a:r>
            <a:r>
              <a:rPr lang="en-US" sz="1800" dirty="0" err="1">
                <a:effectLst/>
                <a:latin typeface="Calibri Light" panose="020F0302020204030204" pitchFamily="34" charset="0"/>
                <a:ea typeface="Calibri" panose="020F0502020204030204" pitchFamily="34" charset="0"/>
                <a:cs typeface="Times New Roman" panose="02020603050405020304" pitchFamily="18" charset="0"/>
              </a:rPr>
              <a:t>Culturel</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 </a:t>
            </a:r>
            <a:r>
              <a:rPr lang="en-US" sz="1800" dirty="0" err="1">
                <a:effectLst/>
                <a:latin typeface="Calibri Light" panose="020F0302020204030204" pitchFamily="34" charset="0"/>
                <a:ea typeface="Calibri" panose="020F0502020204030204" pitchFamily="34" charset="0"/>
                <a:cs typeface="Times New Roman" panose="02020603050405020304" pitchFamily="18" charset="0"/>
              </a:rPr>
              <a:t>Irlandais</a:t>
            </a:r>
            <a:r>
              <a:rPr lang="en-US" sz="1800" dirty="0">
                <a:effectLst/>
                <a:latin typeface="Calibri Light" panose="020F0302020204030204" pitchFamily="34" charset="0"/>
                <a:ea typeface="Calibri" panose="020F0502020204030204" pitchFamily="34" charset="0"/>
                <a:cs typeface="Times New Roman" panose="02020603050405020304" pitchFamily="18" charset="0"/>
              </a:rPr>
              <a:t>.</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pic>
        <p:nvPicPr>
          <p:cNvPr id="7" name="Picture 6">
            <a:extLst>
              <a:ext uri="{FF2B5EF4-FFF2-40B4-BE49-F238E27FC236}">
                <a16:creationId xmlns:a16="http://schemas.microsoft.com/office/drawing/2014/main" id="{4E65D3E9-5880-4C50-87E3-6890533CC9A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1034" y="2415278"/>
            <a:ext cx="2749636" cy="3726968"/>
          </a:xfrm>
          <a:prstGeom prst="rect">
            <a:avLst/>
          </a:prstGeom>
          <a:noFill/>
          <a:ln>
            <a:noFill/>
          </a:ln>
        </p:spPr>
      </p:pic>
    </p:spTree>
    <p:extLst>
      <p:ext uri="{BB962C8B-B14F-4D97-AF65-F5344CB8AC3E}">
        <p14:creationId xmlns:p14="http://schemas.microsoft.com/office/powerpoint/2010/main" val="1650090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2BDDF-9360-4AD4-AA0F-37E0368BD199}"/>
              </a:ext>
            </a:extLst>
          </p:cNvPr>
          <p:cNvSpPr>
            <a:spLocks noGrp="1"/>
          </p:cNvSpPr>
          <p:nvPr>
            <p:ph type="title"/>
          </p:nvPr>
        </p:nvSpPr>
        <p:spPr/>
        <p:txBody>
          <a:bodyPr/>
          <a:lstStyle/>
          <a:p>
            <a:pPr algn="ctr"/>
            <a:r>
              <a:rPr lang="en-IE" dirty="0"/>
              <a:t>Christa </a:t>
            </a:r>
            <a:r>
              <a:rPr lang="en-IE" dirty="0" err="1"/>
              <a:t>Schuenke</a:t>
            </a:r>
            <a:br>
              <a:rPr lang="en-IE" dirty="0"/>
            </a:br>
            <a:r>
              <a:rPr lang="en-IE" dirty="0"/>
              <a:t>(German)</a:t>
            </a:r>
          </a:p>
        </p:txBody>
      </p:sp>
      <p:sp>
        <p:nvSpPr>
          <p:cNvPr id="8" name="TextBox 7">
            <a:extLst>
              <a:ext uri="{FF2B5EF4-FFF2-40B4-BE49-F238E27FC236}">
                <a16:creationId xmlns:a16="http://schemas.microsoft.com/office/drawing/2014/main" id="{D6A71E6D-A8EC-4BB0-B1D5-C225A3141D70}"/>
              </a:ext>
            </a:extLst>
          </p:cNvPr>
          <p:cNvSpPr txBox="1"/>
          <p:nvPr/>
        </p:nvSpPr>
        <p:spPr>
          <a:xfrm>
            <a:off x="478971" y="534955"/>
            <a:ext cx="7464490" cy="6740307"/>
          </a:xfrm>
          <a:prstGeom prst="rect">
            <a:avLst/>
          </a:prstGeom>
          <a:noFill/>
        </p:spPr>
        <p:txBody>
          <a:bodyPr wrap="square" rtlCol="0">
            <a:spAutoFit/>
          </a:bodyPr>
          <a:lstStyle/>
          <a:p>
            <a:r>
              <a:rPr lang="en-IE" sz="1800" b="1" dirty="0">
                <a:effectLst/>
                <a:latin typeface="Calibri Light" panose="020F0302020204030204" pitchFamily="34" charset="0"/>
                <a:ea typeface="Calibri" panose="020F0502020204030204" pitchFamily="34" charset="0"/>
                <a:cs typeface="Times New Roman" panose="02020603050405020304" pitchFamily="18" charset="0"/>
              </a:rPr>
              <a:t>Christa </a:t>
            </a:r>
            <a:r>
              <a:rPr lang="en-IE" sz="1800" b="1" dirty="0" err="1">
                <a:effectLst/>
                <a:latin typeface="Calibri Light" panose="020F0302020204030204" pitchFamily="34" charset="0"/>
                <a:ea typeface="Calibri" panose="020F0502020204030204" pitchFamily="34" charset="0"/>
                <a:cs typeface="Times New Roman" panose="02020603050405020304" pitchFamily="18" charset="0"/>
              </a:rPr>
              <a:t>Schuenke</a:t>
            </a:r>
            <a:r>
              <a:rPr lang="en-IE" sz="1800" b="1" dirty="0">
                <a:effectLst/>
                <a:latin typeface="Calibri Light" panose="020F0302020204030204" pitchFamily="34" charset="0"/>
                <a:ea typeface="Calibri" panose="020F0502020204030204" pitchFamily="34" charset="0"/>
                <a:cs typeface="Times New Roman" panose="02020603050405020304" pitchFamily="18" charset="0"/>
              </a:rPr>
              <a:t> </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holds a BA in English and French from the University of Leipzig and an MA in Philosophy from Humboldt University, Berlin. She has worked as a freelance literary translator since 1981 and has been teaching and giving workshops and lectures on translation since 1993. </a:t>
            </a:r>
          </a:p>
          <a:p>
            <a:endParaRPr lang="en-IE" b="1" dirty="0">
              <a:latin typeface="Calibri Light" panose="020F0302020204030204" pitchFamily="34" charset="0"/>
              <a:ea typeface="Calibri" panose="020F0502020204030204" pitchFamily="34" charset="0"/>
              <a:cs typeface="Times New Roman" panose="02020603050405020304" pitchFamily="18" charset="0"/>
            </a:endParaRPr>
          </a:p>
          <a:p>
            <a:r>
              <a:rPr lang="en-IE" sz="1800" dirty="0">
                <a:effectLst/>
                <a:latin typeface="Calibri Light" panose="020F0302020204030204" pitchFamily="34" charset="0"/>
                <a:ea typeface="Calibri" panose="020F0502020204030204" pitchFamily="34" charset="0"/>
                <a:cs typeface="Times New Roman" panose="02020603050405020304" pitchFamily="18" charset="0"/>
              </a:rPr>
              <a:t>Christa has translated over 180 works of prose, poetry, non-fiction, drama and screenplays throughout her career, including Irish writers John Banville, Paul Lynch, Robert </a:t>
            </a:r>
            <a:r>
              <a:rPr lang="en-IE" sz="1800" dirty="0" err="1">
                <a:effectLst/>
                <a:latin typeface="Calibri Light" panose="020F0302020204030204" pitchFamily="34" charset="0"/>
                <a:ea typeface="Calibri" panose="020F0502020204030204" pitchFamily="34" charset="0"/>
                <a:cs typeface="Times New Roman" panose="02020603050405020304" pitchFamily="18" charset="0"/>
              </a:rPr>
              <a:t>McLiam</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 Wilson, Jonathan Swift and W.B. Yeats, as well as William Shakespeare, John Donne, John Keats, Herman Melville, Edgar Allen Poe, F. Scott Fitzgerald, among many others. </a:t>
            </a:r>
          </a:p>
          <a:p>
            <a:endParaRPr lang="en-IE" dirty="0">
              <a:latin typeface="Calibri Light" panose="020F0302020204030204" pitchFamily="34" charset="0"/>
              <a:ea typeface="Calibri" panose="020F0502020204030204" pitchFamily="34" charset="0"/>
              <a:cs typeface="Times New Roman" panose="02020603050405020304" pitchFamily="18" charset="0"/>
            </a:endParaRPr>
          </a:p>
          <a:p>
            <a:r>
              <a:rPr lang="en-IE" sz="1800" dirty="0">
                <a:effectLst/>
                <a:latin typeface="Calibri Light" panose="020F0302020204030204" pitchFamily="34" charset="0"/>
                <a:ea typeface="Calibri" panose="020F0502020204030204" pitchFamily="34" charset="0"/>
                <a:cs typeface="Times New Roman" panose="02020603050405020304" pitchFamily="18" charset="0"/>
              </a:rPr>
              <a:t>Her awards include working scholarships from the Berliner Senate, the European Commission at EÜK, </a:t>
            </a:r>
            <a:r>
              <a:rPr lang="en-IE" sz="1800" dirty="0" err="1">
                <a:effectLst/>
                <a:latin typeface="Calibri Light" panose="020F0302020204030204" pitchFamily="34" charset="0"/>
                <a:ea typeface="Calibri" panose="020F0502020204030204" pitchFamily="34" charset="0"/>
                <a:cs typeface="Times New Roman" panose="02020603050405020304" pitchFamily="18" charset="0"/>
              </a:rPr>
              <a:t>Straelen</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 the </a:t>
            </a:r>
            <a:r>
              <a:rPr lang="en-IE" sz="1800" dirty="0" err="1">
                <a:effectLst/>
                <a:latin typeface="Calibri Light" panose="020F0302020204030204" pitchFamily="34" charset="0"/>
                <a:ea typeface="Calibri" panose="020F0502020204030204" pitchFamily="34" charset="0"/>
                <a:cs typeface="Times New Roman" panose="02020603050405020304" pitchFamily="18" charset="0"/>
              </a:rPr>
              <a:t>Deutscher</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 </a:t>
            </a:r>
            <a:r>
              <a:rPr lang="en-IE" sz="1800" dirty="0" err="1">
                <a:effectLst/>
                <a:latin typeface="Calibri Light" panose="020F0302020204030204" pitchFamily="34" charset="0"/>
                <a:ea typeface="Calibri" panose="020F0502020204030204" pitchFamily="34" charset="0"/>
                <a:cs typeface="Times New Roman" panose="02020603050405020304" pitchFamily="18" charset="0"/>
              </a:rPr>
              <a:t>Literatur</a:t>
            </a:r>
            <a:r>
              <a:rPr lang="en-IE" dirty="0" err="1">
                <a:latin typeface="Calibri Light" panose="020F0302020204030204" pitchFamily="34" charset="0"/>
                <a:ea typeface="Calibri" panose="020F0502020204030204" pitchFamily="34" charset="0"/>
                <a:cs typeface="Times New Roman" panose="02020603050405020304" pitchFamily="18" charset="0"/>
              </a:rPr>
              <a:t>fonds</a:t>
            </a:r>
            <a:r>
              <a:rPr lang="en-IE" dirty="0">
                <a:latin typeface="Calibri Light" panose="020F0302020204030204" pitchFamily="34" charset="0"/>
                <a:ea typeface="Calibri" panose="020F0502020204030204" pitchFamily="34" charset="0"/>
                <a:cs typeface="Times New Roman" panose="02020603050405020304" pitchFamily="18" charset="0"/>
              </a:rPr>
              <a:t> and the </a:t>
            </a:r>
            <a:r>
              <a:rPr lang="en-IE" dirty="0" err="1">
                <a:latin typeface="Calibri Light" panose="020F0302020204030204" pitchFamily="34" charset="0"/>
                <a:ea typeface="Calibri" panose="020F0502020204030204" pitchFamily="34" charset="0"/>
                <a:cs typeface="Times New Roman" panose="02020603050405020304" pitchFamily="18" charset="0"/>
              </a:rPr>
              <a:t>Deutscher</a:t>
            </a:r>
            <a:r>
              <a:rPr lang="en-IE" dirty="0">
                <a:latin typeface="Calibri Light" panose="020F0302020204030204" pitchFamily="34" charset="0"/>
                <a:ea typeface="Calibri" panose="020F0502020204030204" pitchFamily="34" charset="0"/>
                <a:cs typeface="Times New Roman" panose="02020603050405020304" pitchFamily="18" charset="0"/>
              </a:rPr>
              <a:t> </a:t>
            </a:r>
            <a:r>
              <a:rPr lang="en-IE" dirty="0" err="1">
                <a:latin typeface="Calibri Light" panose="020F0302020204030204" pitchFamily="34" charset="0"/>
                <a:ea typeface="Calibri" panose="020F0502020204030204" pitchFamily="34" charset="0"/>
                <a:cs typeface="Times New Roman" panose="02020603050405020304" pitchFamily="18" charset="0"/>
              </a:rPr>
              <a:t>Übersetzerfonds</a:t>
            </a:r>
            <a:r>
              <a:rPr lang="en-IE" dirty="0">
                <a:latin typeface="Calibri Light" panose="020F0302020204030204" pitchFamily="34" charset="0"/>
                <a:ea typeface="Calibri" panose="020F0502020204030204" pitchFamily="34" charset="0"/>
                <a:cs typeface="Times New Roman" panose="02020603050405020304" pitchFamily="18" charset="0"/>
              </a:rPr>
              <a:t>. She was awarded the Christoph Martin Wieland Translator’s Prize for a new translation of Shakespeare's sonnets and the Translator’s Prize of the Arts Foundation North Rhine/Westphalia for a new translation of Melville’s novel </a:t>
            </a:r>
            <a:r>
              <a:rPr lang="en-IE" i="1" dirty="0">
                <a:latin typeface="Calibri Light" panose="020F0302020204030204" pitchFamily="34" charset="0"/>
                <a:ea typeface="Calibri" panose="020F0502020204030204" pitchFamily="34" charset="0"/>
                <a:cs typeface="Times New Roman" panose="02020603050405020304" pitchFamily="18" charset="0"/>
              </a:rPr>
              <a:t>Pierre</a:t>
            </a:r>
            <a:r>
              <a:rPr lang="en-IE" dirty="0">
                <a:latin typeface="Calibri Light" panose="020F0302020204030204" pitchFamily="34" charset="0"/>
                <a:ea typeface="Calibri" panose="020F0502020204030204" pitchFamily="34" charset="0"/>
                <a:cs typeface="Times New Roman" panose="02020603050405020304" pitchFamily="18" charset="0"/>
              </a:rPr>
              <a:t>. She has been translator-in-residence at Heriot-Watt University in Edinburgh and completed residencies with the BCLT and Literature Ireland. </a:t>
            </a:r>
          </a:p>
          <a:p>
            <a:endParaRPr lang="en-IE" dirty="0">
              <a:latin typeface="Calibri Light" panose="020F0302020204030204" pitchFamily="34" charset="0"/>
              <a:ea typeface="Calibri" panose="020F0502020204030204" pitchFamily="34" charset="0"/>
              <a:cs typeface="Times New Roman" panose="02020603050405020304" pitchFamily="18" charset="0"/>
            </a:endParaRPr>
          </a:p>
          <a:p>
            <a:r>
              <a:rPr lang="en-IE" dirty="0">
                <a:latin typeface="Calibri Light" panose="020F0302020204030204" pitchFamily="34" charset="0"/>
                <a:ea typeface="Calibri" panose="020F0502020204030204" pitchFamily="34" charset="0"/>
                <a:cs typeface="Times New Roman" panose="02020603050405020304" pitchFamily="18" charset="0"/>
              </a:rPr>
              <a:t>Christa </a:t>
            </a:r>
            <a:r>
              <a:rPr lang="en-IE" dirty="0" err="1">
                <a:latin typeface="Calibri Light" panose="020F0302020204030204" pitchFamily="34" charset="0"/>
                <a:ea typeface="Calibri" panose="020F0502020204030204" pitchFamily="34" charset="0"/>
                <a:cs typeface="Times New Roman" panose="02020603050405020304" pitchFamily="18" charset="0"/>
              </a:rPr>
              <a:t>Schuenke</a:t>
            </a:r>
            <a:r>
              <a:rPr lang="en-IE" dirty="0">
                <a:latin typeface="Calibri Light" panose="020F0302020204030204" pitchFamily="34" charset="0"/>
                <a:ea typeface="Calibri" panose="020F0502020204030204" pitchFamily="34" charset="0"/>
                <a:cs typeface="Times New Roman" panose="02020603050405020304" pitchFamily="18" charset="0"/>
              </a:rPr>
              <a:t> has been vice-president of German PEN and a board member of the German Literary Translators Association (</a:t>
            </a:r>
            <a:r>
              <a:rPr lang="en-IE" dirty="0" err="1">
                <a:latin typeface="Calibri Light" panose="020F0302020204030204" pitchFamily="34" charset="0"/>
                <a:ea typeface="Calibri" panose="020F0502020204030204" pitchFamily="34" charset="0"/>
                <a:cs typeface="Times New Roman" panose="02020603050405020304" pitchFamily="18" charset="0"/>
              </a:rPr>
              <a:t>VdÜ</a:t>
            </a:r>
            <a:r>
              <a:rPr lang="en-IE" dirty="0">
                <a:latin typeface="Calibri Light" panose="020F0302020204030204" pitchFamily="34" charset="0"/>
                <a:ea typeface="Calibri" panose="020F0502020204030204" pitchFamily="34" charset="0"/>
                <a:cs typeface="Times New Roman" panose="02020603050405020304" pitchFamily="18" charset="0"/>
              </a:rPr>
              <a:t>).</a:t>
            </a:r>
          </a:p>
          <a:p>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pic>
        <p:nvPicPr>
          <p:cNvPr id="5" name="Picture 4">
            <a:extLst>
              <a:ext uri="{FF2B5EF4-FFF2-40B4-BE49-F238E27FC236}">
                <a16:creationId xmlns:a16="http://schemas.microsoft.com/office/drawing/2014/main" id="{913E39E0-8619-4479-9B4E-3EDEFCFD704B}"/>
              </a:ext>
            </a:extLst>
          </p:cNvPr>
          <p:cNvPicPr>
            <a:picLocks noChangeAspect="1"/>
          </p:cNvPicPr>
          <p:nvPr/>
        </p:nvPicPr>
        <p:blipFill>
          <a:blip r:embed="rId2"/>
          <a:stretch>
            <a:fillRect/>
          </a:stretch>
        </p:blipFill>
        <p:spPr>
          <a:xfrm>
            <a:off x="8679136" y="2669557"/>
            <a:ext cx="2804800" cy="3671490"/>
          </a:xfrm>
          <a:prstGeom prst="rect">
            <a:avLst/>
          </a:prstGeom>
        </p:spPr>
      </p:pic>
    </p:spTree>
    <p:extLst>
      <p:ext uri="{BB962C8B-B14F-4D97-AF65-F5344CB8AC3E}">
        <p14:creationId xmlns:p14="http://schemas.microsoft.com/office/powerpoint/2010/main" val="2283221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2BDDF-9360-4AD4-AA0F-37E0368BD199}"/>
              </a:ext>
            </a:extLst>
          </p:cNvPr>
          <p:cNvSpPr>
            <a:spLocks noGrp="1"/>
          </p:cNvSpPr>
          <p:nvPr>
            <p:ph type="title"/>
          </p:nvPr>
        </p:nvSpPr>
        <p:spPr>
          <a:xfrm>
            <a:off x="8458200" y="756744"/>
            <a:ext cx="3161963" cy="1595471"/>
          </a:xfrm>
        </p:spPr>
        <p:txBody>
          <a:bodyPr>
            <a:normAutofit/>
          </a:bodyPr>
          <a:lstStyle/>
          <a:p>
            <a:pPr algn="ctr"/>
            <a:r>
              <a:rPr lang="en-IE" dirty="0"/>
              <a:t>Peter </a:t>
            </a:r>
            <a:r>
              <a:rPr lang="en-IE" dirty="0" err="1"/>
              <a:t>Torberg</a:t>
            </a:r>
            <a:br>
              <a:rPr lang="en-IE" dirty="0"/>
            </a:br>
            <a:r>
              <a:rPr lang="en-IE" dirty="0"/>
              <a:t>(German)</a:t>
            </a:r>
            <a:br>
              <a:rPr lang="en-IE" dirty="0"/>
            </a:br>
            <a:endParaRPr lang="en-IE" dirty="0"/>
          </a:p>
        </p:txBody>
      </p:sp>
      <p:sp>
        <p:nvSpPr>
          <p:cNvPr id="8" name="TextBox 7">
            <a:extLst>
              <a:ext uri="{FF2B5EF4-FFF2-40B4-BE49-F238E27FC236}">
                <a16:creationId xmlns:a16="http://schemas.microsoft.com/office/drawing/2014/main" id="{D6A71E6D-A8EC-4BB0-B1D5-C225A3141D70}"/>
              </a:ext>
            </a:extLst>
          </p:cNvPr>
          <p:cNvSpPr txBox="1"/>
          <p:nvPr/>
        </p:nvSpPr>
        <p:spPr>
          <a:xfrm>
            <a:off x="460052" y="321931"/>
            <a:ext cx="7464490" cy="6214137"/>
          </a:xfrm>
          <a:prstGeom prst="rect">
            <a:avLst/>
          </a:prstGeom>
          <a:noFill/>
        </p:spPr>
        <p:txBody>
          <a:bodyPr wrap="square" rtlCol="0">
            <a:spAutoFit/>
          </a:bodyPr>
          <a:lstStyle/>
          <a:p>
            <a:endParaRPr lang="en-IE" sz="1800" dirty="0">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14000"/>
              </a:lnSpc>
            </a:pPr>
            <a:r>
              <a:rPr lang="en-IE" sz="1800" b="1" dirty="0">
                <a:effectLst/>
                <a:latin typeface="Calibri Light" panose="020F0302020204030204" pitchFamily="34" charset="0"/>
                <a:ea typeface="Calibri" panose="020F0502020204030204" pitchFamily="34" charset="0"/>
                <a:cs typeface="Times New Roman" panose="02020603050405020304" pitchFamily="18" charset="0"/>
              </a:rPr>
              <a:t>Peter </a:t>
            </a:r>
            <a:r>
              <a:rPr lang="en-IE" sz="1800" b="1" dirty="0" err="1">
                <a:effectLst/>
                <a:latin typeface="Calibri Light" panose="020F0302020204030204" pitchFamily="34" charset="0"/>
                <a:ea typeface="Calibri" panose="020F0502020204030204" pitchFamily="34" charset="0"/>
                <a:cs typeface="Times New Roman" panose="02020603050405020304" pitchFamily="18" charset="0"/>
              </a:rPr>
              <a:t>Torberg</a:t>
            </a:r>
            <a:r>
              <a:rPr lang="en-IE" sz="1800" b="1" dirty="0">
                <a:effectLst/>
                <a:latin typeface="Calibri Light" panose="020F0302020204030204" pitchFamily="34" charset="0"/>
                <a:ea typeface="Calibri" panose="020F0502020204030204" pitchFamily="34" charset="0"/>
                <a:cs typeface="Times New Roman" panose="02020603050405020304" pitchFamily="18" charset="0"/>
              </a:rPr>
              <a:t> </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completed an MA at the </a:t>
            </a:r>
            <a:r>
              <a:rPr lang="en-IE" sz="1800" dirty="0" err="1">
                <a:effectLst/>
                <a:latin typeface="Calibri Light" panose="020F0302020204030204" pitchFamily="34" charset="0"/>
                <a:ea typeface="Calibri" panose="020F0502020204030204" pitchFamily="34" charset="0"/>
                <a:cs typeface="Times New Roman" panose="02020603050405020304" pitchFamily="18" charset="0"/>
              </a:rPr>
              <a:t>Westfälische</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 </a:t>
            </a:r>
            <a:r>
              <a:rPr lang="en-IE" sz="1800" dirty="0" err="1">
                <a:effectLst/>
                <a:latin typeface="Calibri Light" panose="020F0302020204030204" pitchFamily="34" charset="0"/>
                <a:ea typeface="Calibri" panose="020F0502020204030204" pitchFamily="34" charset="0"/>
                <a:cs typeface="Times New Roman" panose="02020603050405020304" pitchFamily="18" charset="0"/>
              </a:rPr>
              <a:t>Wilhelms</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-Universität Münster and postgraduate studies at the University of Wisconsin, US. He has several years’ experience as a freelance journalist and as an editor with a medical publishing house. His first literary translation of a novel was published in 1984, and since 1990, he has worked full time as a literary translator. He is married with three children. </a:t>
            </a:r>
          </a:p>
          <a:p>
            <a:pPr>
              <a:lnSpc>
                <a:spcPct val="114000"/>
              </a:lnSpc>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4000"/>
              </a:lnSpc>
            </a:pPr>
            <a:r>
              <a:rPr lang="en-IE" sz="1800" dirty="0">
                <a:effectLst/>
                <a:latin typeface="Calibri Light" panose="020F0302020204030204" pitchFamily="34" charset="0"/>
                <a:ea typeface="Calibri" panose="020F0502020204030204" pitchFamily="34" charset="0"/>
                <a:cs typeface="Times New Roman" panose="02020603050405020304" pitchFamily="18" charset="0"/>
              </a:rPr>
              <a:t>Peter has translated the Irish writers Adrian </a:t>
            </a:r>
            <a:r>
              <a:rPr lang="en-IE" sz="1800" dirty="0" err="1">
                <a:effectLst/>
                <a:latin typeface="Calibri Light" panose="020F0302020204030204" pitchFamily="34" charset="0"/>
                <a:ea typeface="Calibri" panose="020F0502020204030204" pitchFamily="34" charset="0"/>
                <a:cs typeface="Times New Roman" panose="02020603050405020304" pitchFamily="18" charset="0"/>
              </a:rPr>
              <a:t>McKinty</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 Conor McPherson and Oscar Wilde, as well as a host of other English-language authors, including Paul Auster, John le </a:t>
            </a:r>
            <a:r>
              <a:rPr lang="en-IE" sz="1800" dirty="0" err="1">
                <a:effectLst/>
                <a:latin typeface="Calibri Light" panose="020F0302020204030204" pitchFamily="34" charset="0"/>
                <a:ea typeface="Calibri" panose="020F0502020204030204" pitchFamily="34" charset="0"/>
                <a:cs typeface="Times New Roman" panose="02020603050405020304" pitchFamily="18" charset="0"/>
              </a:rPr>
              <a:t>Carré</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 Anita Desai, William Golding, Norman Mailer, Michael Ondaatje, Mark Twain and Irvine Welsh. His awards include a Fulbright Grant (1985), a grant for literary translations (1993) from the city of Munich; grants from the </a:t>
            </a:r>
            <a:r>
              <a:rPr lang="en-IE" sz="1800" dirty="0" err="1">
                <a:effectLst/>
                <a:latin typeface="Calibri Light" panose="020F0302020204030204" pitchFamily="34" charset="0"/>
                <a:ea typeface="Calibri" panose="020F0502020204030204" pitchFamily="34" charset="0"/>
                <a:cs typeface="Times New Roman" panose="02020603050405020304" pitchFamily="18" charset="0"/>
              </a:rPr>
              <a:t>Deutscher</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 </a:t>
            </a:r>
            <a:r>
              <a:rPr lang="en-IE" sz="1800" dirty="0" err="1">
                <a:effectLst/>
                <a:latin typeface="Calibri Light" panose="020F0302020204030204" pitchFamily="34" charset="0"/>
                <a:ea typeface="Calibri" panose="020F0502020204030204" pitchFamily="34" charset="0"/>
                <a:cs typeface="Times New Roman" panose="02020603050405020304" pitchFamily="18" charset="0"/>
              </a:rPr>
              <a:t>Übersetzungsfonds</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 in 2000 and 2007; a grant from the Stiftung </a:t>
            </a:r>
            <a:r>
              <a:rPr lang="en-IE" sz="1800" dirty="0" err="1">
                <a:effectLst/>
                <a:latin typeface="Calibri Light" panose="020F0302020204030204" pitchFamily="34" charset="0"/>
                <a:ea typeface="Calibri" panose="020F0502020204030204" pitchFamily="34" charset="0"/>
                <a:cs typeface="Times New Roman" panose="02020603050405020304" pitchFamily="18" charset="0"/>
              </a:rPr>
              <a:t>Kulturfonds</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 </a:t>
            </a:r>
            <a:r>
              <a:rPr lang="en-IE" sz="1800" dirty="0" err="1">
                <a:effectLst/>
                <a:latin typeface="Calibri Light" panose="020F0302020204030204" pitchFamily="34" charset="0"/>
                <a:ea typeface="Calibri" panose="020F0502020204030204" pitchFamily="34" charset="0"/>
                <a:cs typeface="Times New Roman" panose="02020603050405020304" pitchFamily="18" charset="0"/>
              </a:rPr>
              <a:t>Ahrenshoop</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 2002; a </a:t>
            </a:r>
            <a:r>
              <a:rPr lang="en-IE" sz="1800" dirty="0" err="1">
                <a:effectLst/>
                <a:latin typeface="Calibri Light" panose="020F0302020204030204" pitchFamily="34" charset="0"/>
                <a:ea typeface="Calibri" panose="020F0502020204030204" pitchFamily="34" charset="0"/>
                <a:cs typeface="Times New Roman" panose="02020603050405020304" pitchFamily="18" charset="0"/>
              </a:rPr>
              <a:t>Barthold</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 Heinrich </a:t>
            </a:r>
            <a:r>
              <a:rPr lang="en-IE" sz="1800" dirty="0" err="1">
                <a:effectLst/>
                <a:latin typeface="Calibri Light" panose="020F0302020204030204" pitchFamily="34" charset="0"/>
                <a:ea typeface="Calibri" panose="020F0502020204030204" pitchFamily="34" charset="0"/>
                <a:cs typeface="Times New Roman" panose="02020603050405020304" pitchFamily="18" charset="0"/>
              </a:rPr>
              <a:t>Brockes</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 grant 2010; and a grant from the Banff International Literary Translation Centre in 2011. He has been awarded the post of Literature Ireland–Trinity College Dublin Translator-in-Residence for 2022.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pic>
        <p:nvPicPr>
          <p:cNvPr id="5" name="Picture 4">
            <a:extLst>
              <a:ext uri="{FF2B5EF4-FFF2-40B4-BE49-F238E27FC236}">
                <a16:creationId xmlns:a16="http://schemas.microsoft.com/office/drawing/2014/main" id="{87E32884-03AC-4443-AE34-C0D6816E517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0011" y="2352215"/>
            <a:ext cx="2478340" cy="3537782"/>
          </a:xfrm>
          <a:prstGeom prst="rect">
            <a:avLst/>
          </a:prstGeom>
          <a:noFill/>
          <a:ln>
            <a:noFill/>
          </a:ln>
        </p:spPr>
      </p:pic>
    </p:spTree>
    <p:extLst>
      <p:ext uri="{BB962C8B-B14F-4D97-AF65-F5344CB8AC3E}">
        <p14:creationId xmlns:p14="http://schemas.microsoft.com/office/powerpoint/2010/main" val="2065853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2BDDF-9360-4AD4-AA0F-37E0368BD199}"/>
              </a:ext>
            </a:extLst>
          </p:cNvPr>
          <p:cNvSpPr>
            <a:spLocks noGrp="1"/>
          </p:cNvSpPr>
          <p:nvPr>
            <p:ph type="title"/>
          </p:nvPr>
        </p:nvSpPr>
        <p:spPr>
          <a:xfrm>
            <a:off x="8458200" y="756744"/>
            <a:ext cx="3161963" cy="1595471"/>
          </a:xfrm>
        </p:spPr>
        <p:txBody>
          <a:bodyPr>
            <a:normAutofit/>
          </a:bodyPr>
          <a:lstStyle/>
          <a:p>
            <a:pPr algn="ctr"/>
            <a:r>
              <a:rPr lang="en-IE" dirty="0"/>
              <a:t>Andrea </a:t>
            </a:r>
            <a:r>
              <a:rPr lang="en-IE" dirty="0" err="1"/>
              <a:t>Binelli</a:t>
            </a:r>
            <a:br>
              <a:rPr lang="en-IE" dirty="0"/>
            </a:br>
            <a:r>
              <a:rPr lang="en-IE" dirty="0"/>
              <a:t>(Italian)</a:t>
            </a:r>
            <a:br>
              <a:rPr lang="en-IE" dirty="0"/>
            </a:br>
            <a:endParaRPr lang="en-IE" dirty="0"/>
          </a:p>
        </p:txBody>
      </p:sp>
      <p:sp>
        <p:nvSpPr>
          <p:cNvPr id="8" name="TextBox 7">
            <a:extLst>
              <a:ext uri="{FF2B5EF4-FFF2-40B4-BE49-F238E27FC236}">
                <a16:creationId xmlns:a16="http://schemas.microsoft.com/office/drawing/2014/main" id="{D6A71E6D-A8EC-4BB0-B1D5-C225A3141D70}"/>
              </a:ext>
            </a:extLst>
          </p:cNvPr>
          <p:cNvSpPr txBox="1"/>
          <p:nvPr/>
        </p:nvSpPr>
        <p:spPr>
          <a:xfrm>
            <a:off x="460052" y="321931"/>
            <a:ext cx="7464490" cy="6803722"/>
          </a:xfrm>
          <a:prstGeom prst="rect">
            <a:avLst/>
          </a:prstGeom>
          <a:noFill/>
        </p:spPr>
        <p:txBody>
          <a:bodyPr wrap="square" rtlCol="0">
            <a:spAutoFit/>
          </a:bodyPr>
          <a:lstStyle/>
          <a:p>
            <a:pPr>
              <a:lnSpc>
                <a:spcPct val="101000"/>
              </a:lnSpc>
            </a:pPr>
            <a:r>
              <a:rPr lang="en-IE" sz="1800" dirty="0">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Believe it or not, </a:t>
            </a:r>
            <a:r>
              <a:rPr lang="en-IE" sz="1800" b="1" dirty="0">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Andrea </a:t>
            </a:r>
            <a:r>
              <a:rPr lang="en-IE" sz="1800" b="1" dirty="0" err="1">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Binelli</a:t>
            </a:r>
            <a:r>
              <a:rPr lang="en-IE" sz="1800" dirty="0">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 started his career teaching Italian language in Co. Tipperary in the nineties. He subsequently completed a PhD in Modern Foreign Literatures at the University of Pisa in 2004 and is currently </a:t>
            </a:r>
            <a:r>
              <a:rPr lang="en-IE" sz="1800" i="1" dirty="0" err="1">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professore</a:t>
            </a:r>
            <a:r>
              <a:rPr lang="en-IE" sz="1800" i="1" dirty="0">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 </a:t>
            </a:r>
            <a:r>
              <a:rPr lang="en-IE" sz="1800" i="1" dirty="0" err="1">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associato</a:t>
            </a:r>
            <a:r>
              <a:rPr lang="en-IE" sz="1800" dirty="0">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 at the University of Trento, where he teaches translation studies and English language and linguistics</a:t>
            </a:r>
            <a:r>
              <a:rPr lang="en-IE"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a:t>
            </a:r>
            <a:r>
              <a:rPr lang="en-IE"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1000"/>
              </a:lnSpc>
            </a:pPr>
            <a:endParaRPr lang="en-IE" dirty="0">
              <a:solidFill>
                <a:srgbClr val="222222"/>
              </a:solidFill>
              <a:latin typeface="Calibri" panose="020F0502020204030204" pitchFamily="34" charset="0"/>
              <a:ea typeface="Calibri" panose="020F0502020204030204" pitchFamily="34" charset="0"/>
              <a:cs typeface="Times New Roman" panose="02020603050405020304" pitchFamily="18" charset="0"/>
            </a:endParaRPr>
          </a:p>
          <a:p>
            <a:pPr>
              <a:lnSpc>
                <a:spcPct val="101000"/>
              </a:lnSpc>
            </a:pPr>
            <a:r>
              <a:rPr lang="en-IE" sz="1800" dirty="0">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Andrea’s research interests include semiotics, translation theory, corpus linguistics, corpus-based critical discourse analysis, sociolinguistics </a:t>
            </a:r>
            <a:r>
              <a:rPr lang="en-IE" sz="1800">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and </a:t>
            </a:r>
            <a:r>
              <a:rPr lang="en-IE">
                <a:solidFill>
                  <a:srgbClr val="222222"/>
                </a:solidFill>
                <a:latin typeface="Calibri Light" panose="020F0302020204030204" pitchFamily="34" charset="0"/>
                <a:ea typeface="Calibri" panose="020F0502020204030204" pitchFamily="34" charset="0"/>
                <a:cs typeface="Times New Roman" panose="02020603050405020304" pitchFamily="18" charset="0"/>
              </a:rPr>
              <a:t>Irish </a:t>
            </a:r>
            <a:r>
              <a:rPr lang="en-IE" sz="1800">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English</a:t>
            </a:r>
            <a:r>
              <a:rPr lang="en-IE" sz="1800" dirty="0">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 His main focus is on Irish language, literature and culture and he has published books and essays on the semiotics of space in contemporary Irish writing, the rhetorical and pragmatic parallelisms between interior monologues in </a:t>
            </a:r>
            <a:r>
              <a:rPr lang="en-IE" sz="1800" i="1" dirty="0">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Ulysses</a:t>
            </a:r>
            <a:r>
              <a:rPr lang="en-IE" sz="1800" dirty="0">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 and today’s communication through Twitter, cultural memory and the social function of mythology in the Irish decolonisation, and the use of supposedly Republican arguments in the same-sex marriage referendum debate. </a:t>
            </a:r>
          </a:p>
          <a:p>
            <a:pPr>
              <a:lnSpc>
                <a:spcPct val="101000"/>
              </a:lnSpc>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1000"/>
              </a:lnSpc>
            </a:pPr>
            <a:r>
              <a:rPr lang="en-IE" sz="1800" dirty="0">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Andrea </a:t>
            </a:r>
            <a:r>
              <a:rPr lang="en-IE" sz="1800" dirty="0" err="1">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Binelli</a:t>
            </a:r>
            <a:r>
              <a:rPr lang="en-IE" sz="1800" dirty="0">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 is also a translator, mainly of Irish literature, with both mainstream and independent Italian publishing houses. He has translated novels and short stories by Lady Gregory, George Orwell, Ford </a:t>
            </a:r>
            <a:r>
              <a:rPr lang="en-IE" sz="1800" dirty="0" err="1">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Madox</a:t>
            </a:r>
            <a:r>
              <a:rPr lang="en-IE" sz="1800" dirty="0">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 Ford, Donal Ryan, </a:t>
            </a:r>
            <a:r>
              <a:rPr lang="en-IE" sz="1800" dirty="0" err="1">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Elske</a:t>
            </a:r>
            <a:r>
              <a:rPr lang="en-IE" sz="1800" dirty="0">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 </a:t>
            </a:r>
            <a:r>
              <a:rPr lang="en-IE" sz="1800" dirty="0" err="1">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Rahill</a:t>
            </a:r>
            <a:r>
              <a:rPr lang="en-IE" sz="1800" dirty="0">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 Patrick McCabe, Andrew Fox and John Kelly. He is a regular contributor to </a:t>
            </a:r>
            <a:r>
              <a:rPr lang="en-IE" sz="1800" i="1" dirty="0">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Il manifesto</a:t>
            </a:r>
            <a:r>
              <a:rPr lang="en-IE" sz="1800" dirty="0">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 and </a:t>
            </a:r>
            <a:r>
              <a:rPr lang="en-IE" sz="1800" i="1" dirty="0">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Alias</a:t>
            </a:r>
            <a:r>
              <a:rPr lang="en-IE" sz="1800" dirty="0">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 on Irish topics. He is on the scientific boards of such academic journals as </a:t>
            </a:r>
            <a:r>
              <a:rPr lang="en-IE" sz="1800" i="1" dirty="0">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James Joyce Studies in Italy</a:t>
            </a:r>
            <a:r>
              <a:rPr lang="en-IE" sz="1800" dirty="0">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 </a:t>
            </a:r>
            <a:r>
              <a:rPr lang="en-IE" sz="1800" i="1" dirty="0" err="1">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Ticontre</a:t>
            </a:r>
            <a:r>
              <a:rPr lang="en-IE" sz="1800" dirty="0">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 </a:t>
            </a:r>
            <a:r>
              <a:rPr lang="en-IE" sz="1800" i="1" dirty="0">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Between</a:t>
            </a:r>
            <a:r>
              <a:rPr lang="en-IE" sz="1800" dirty="0">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 and </a:t>
            </a:r>
            <a:r>
              <a:rPr lang="en-US" sz="1800" i="1" dirty="0" err="1">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Studi</a:t>
            </a:r>
            <a:r>
              <a:rPr lang="en-US" sz="1800" i="1" dirty="0">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1800" i="1" dirty="0" err="1">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irlandesi</a:t>
            </a:r>
            <a:r>
              <a:rPr lang="en-US" sz="1800" i="1" dirty="0">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 </a:t>
            </a:r>
            <a:r>
              <a:rPr lang="en-IE" sz="1800" i="1" dirty="0">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a:t>
            </a:r>
            <a:r>
              <a:rPr lang="en-US" sz="1800" i="1" dirty="0">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 </a:t>
            </a:r>
            <a:r>
              <a:rPr lang="en-IE" sz="1800" i="1" dirty="0">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A Journal of Irish Studies</a:t>
            </a:r>
            <a:r>
              <a:rPr lang="en-IE" sz="1800" dirty="0">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a:t>
            </a:r>
            <a:r>
              <a:rPr lang="en-IE" sz="1800" i="1" dirty="0">
                <a:solidFill>
                  <a:srgbClr val="222222"/>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pic>
        <p:nvPicPr>
          <p:cNvPr id="4" name="Picture 3" descr="A picture containing tree, sky, outdoor, person&#10;&#10;Description automatically generated">
            <a:extLst>
              <a:ext uri="{FF2B5EF4-FFF2-40B4-BE49-F238E27FC236}">
                <a16:creationId xmlns:a16="http://schemas.microsoft.com/office/drawing/2014/main" id="{5A4AE7E3-7796-4B6C-91AA-A01CDFDC1B1C}"/>
              </a:ext>
            </a:extLst>
          </p:cNvPr>
          <p:cNvPicPr>
            <a:picLocks noChangeAspect="1"/>
          </p:cNvPicPr>
          <p:nvPr/>
        </p:nvPicPr>
        <p:blipFill>
          <a:blip r:embed="rId2"/>
          <a:stretch>
            <a:fillRect/>
          </a:stretch>
        </p:blipFill>
        <p:spPr>
          <a:xfrm>
            <a:off x="8709942" y="2352215"/>
            <a:ext cx="2823746" cy="3764994"/>
          </a:xfrm>
          <a:prstGeom prst="rect">
            <a:avLst/>
          </a:prstGeom>
        </p:spPr>
      </p:pic>
    </p:spTree>
    <p:extLst>
      <p:ext uri="{BB962C8B-B14F-4D97-AF65-F5344CB8AC3E}">
        <p14:creationId xmlns:p14="http://schemas.microsoft.com/office/powerpoint/2010/main" val="1083724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2BDDF-9360-4AD4-AA0F-37E0368BD199}"/>
              </a:ext>
            </a:extLst>
          </p:cNvPr>
          <p:cNvSpPr>
            <a:spLocks noGrp="1"/>
          </p:cNvSpPr>
          <p:nvPr>
            <p:ph type="title"/>
          </p:nvPr>
        </p:nvSpPr>
        <p:spPr>
          <a:xfrm>
            <a:off x="8352338" y="740791"/>
            <a:ext cx="3335331" cy="1595471"/>
          </a:xfrm>
        </p:spPr>
        <p:txBody>
          <a:bodyPr>
            <a:normAutofit fontScale="90000"/>
          </a:bodyPr>
          <a:lstStyle/>
          <a:p>
            <a:pPr algn="ctr"/>
            <a:r>
              <a:rPr lang="en-IE" dirty="0"/>
              <a:t>Michael F. Moore</a:t>
            </a:r>
            <a:br>
              <a:rPr lang="en-IE" dirty="0"/>
            </a:br>
            <a:r>
              <a:rPr lang="en-IE" dirty="0"/>
              <a:t>(Italian)</a:t>
            </a:r>
            <a:br>
              <a:rPr lang="en-IE" dirty="0"/>
            </a:br>
            <a:endParaRPr lang="en-IE" dirty="0"/>
          </a:p>
        </p:txBody>
      </p:sp>
      <p:sp>
        <p:nvSpPr>
          <p:cNvPr id="8" name="TextBox 7">
            <a:extLst>
              <a:ext uri="{FF2B5EF4-FFF2-40B4-BE49-F238E27FC236}">
                <a16:creationId xmlns:a16="http://schemas.microsoft.com/office/drawing/2014/main" id="{D6A71E6D-A8EC-4BB0-B1D5-C225A3141D70}"/>
              </a:ext>
            </a:extLst>
          </p:cNvPr>
          <p:cNvSpPr txBox="1"/>
          <p:nvPr/>
        </p:nvSpPr>
        <p:spPr>
          <a:xfrm>
            <a:off x="460052" y="321931"/>
            <a:ext cx="7464490" cy="6804042"/>
          </a:xfrm>
          <a:prstGeom prst="rect">
            <a:avLst/>
          </a:prstGeom>
          <a:noFill/>
        </p:spPr>
        <p:txBody>
          <a:bodyPr wrap="square" rtlCol="0">
            <a:spAutoFit/>
          </a:bodyPr>
          <a:lstStyle/>
          <a:p>
            <a:pPr>
              <a:lnSpc>
                <a:spcPct val="114000"/>
              </a:lnSpc>
            </a:pPr>
            <a:r>
              <a:rPr lang="en-IE" sz="1800" b="1" dirty="0">
                <a:effectLst/>
                <a:latin typeface="Calibri Light" panose="020F0302020204030204" pitchFamily="34" charset="0"/>
                <a:ea typeface="Calibri" panose="020F0502020204030204" pitchFamily="34" charset="0"/>
                <a:cs typeface="Times New Roman" panose="02020603050405020304" pitchFamily="18" charset="0"/>
              </a:rPr>
              <a:t>Michael F. Moore </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is a translator and interpreter from Italian. He recently completed a multi-year project to bring the great Italian novel </a:t>
            </a:r>
            <a:r>
              <a:rPr lang="en-IE" sz="1800" i="1" dirty="0">
                <a:effectLst/>
                <a:latin typeface="Calibri Light" panose="020F0302020204030204" pitchFamily="34" charset="0"/>
                <a:ea typeface="Calibri" panose="020F0502020204030204" pitchFamily="34" charset="0"/>
                <a:cs typeface="Times New Roman" panose="02020603050405020304" pitchFamily="18" charset="0"/>
              </a:rPr>
              <a:t>The Betrothed</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 by Alessandro Manzoni, into American English (Modern Library, 2022). His published translations include works by Primo Levi, Alberto Moravia, Sandro Veronesi and Fabio </a:t>
            </a:r>
            <a:r>
              <a:rPr lang="en-IE" sz="1800" dirty="0" err="1">
                <a:effectLst/>
                <a:latin typeface="Calibri Light" panose="020F0302020204030204" pitchFamily="34" charset="0"/>
                <a:ea typeface="Calibri" panose="020F0502020204030204" pitchFamily="34" charset="0"/>
                <a:cs typeface="Times New Roman" panose="02020603050405020304" pitchFamily="18" charset="0"/>
              </a:rPr>
              <a:t>Genovesi</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 He is currently working on a new translation of Moravia’s short story collection </a:t>
            </a:r>
            <a:r>
              <a:rPr lang="en-IE" sz="1800" i="1" dirty="0">
                <a:effectLst/>
                <a:latin typeface="Calibri Light" panose="020F0302020204030204" pitchFamily="34" charset="0"/>
                <a:ea typeface="Calibri" panose="020F0502020204030204" pitchFamily="34" charset="0"/>
                <a:cs typeface="Times New Roman" panose="02020603050405020304" pitchFamily="18" charset="0"/>
              </a:rPr>
              <a:t>Rome Tales</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 In addition to his works on paper, Michael has also done subtitles for the films </a:t>
            </a:r>
            <a:r>
              <a:rPr lang="en-IE" sz="1800" i="1" dirty="0">
                <a:effectLst/>
                <a:latin typeface="Calibri Light" panose="020F0302020204030204" pitchFamily="34" charset="0"/>
                <a:ea typeface="Calibri" panose="020F0502020204030204" pitchFamily="34" charset="0"/>
                <a:cs typeface="Times New Roman" panose="02020603050405020304" pitchFamily="18" charset="0"/>
              </a:rPr>
              <a:t>Christ Stopped at Eboli</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 </a:t>
            </a:r>
            <a:r>
              <a:rPr lang="en-IE" sz="1800" i="1" dirty="0">
                <a:effectLst/>
                <a:latin typeface="Calibri Light" panose="020F0302020204030204" pitchFamily="34" charset="0"/>
                <a:ea typeface="Calibri" panose="020F0502020204030204" pitchFamily="34" charset="0"/>
                <a:cs typeface="Times New Roman" panose="02020603050405020304" pitchFamily="18" charset="0"/>
              </a:rPr>
              <a:t>Senso</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 and </a:t>
            </a:r>
            <a:r>
              <a:rPr lang="en-IE" sz="1800" i="1" dirty="0">
                <a:effectLst/>
                <a:latin typeface="Calibri Light" panose="020F0302020204030204" pitchFamily="34" charset="0"/>
                <a:ea typeface="Calibri" panose="020F0502020204030204" pitchFamily="34" charset="0"/>
                <a:cs typeface="Times New Roman" panose="02020603050405020304" pitchFamily="18" charset="0"/>
              </a:rPr>
              <a:t>Il Boom</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 For over two decades, he worked as an interpreter for the Italian mission to the UN. He has also interpreted for many of Italy’s leading filmmakers and writers when they have presented their works in New York. </a:t>
            </a:r>
          </a:p>
          <a:p>
            <a:pPr>
              <a:lnSpc>
                <a:spcPct val="114000"/>
              </a:lnSpc>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4000"/>
              </a:lnSpc>
            </a:pPr>
            <a:r>
              <a:rPr lang="en-IE" sz="1800" dirty="0">
                <a:effectLst/>
                <a:latin typeface="Calibri Light" panose="020F0302020204030204" pitchFamily="34" charset="0"/>
                <a:ea typeface="Calibri" panose="020F0502020204030204" pitchFamily="34" charset="0"/>
                <a:cs typeface="Times New Roman" panose="02020603050405020304" pitchFamily="18" charset="0"/>
              </a:rPr>
              <a:t>Michael F. Moore earned a diploma in sculpture from the Brera Fine Arts Academy in Milan, following which he returned to the US to complete a PhD at New York University on the early editions of Petrarch’s poetry collection </a:t>
            </a:r>
            <a:r>
              <a:rPr lang="en-IE" sz="1800" i="1" dirty="0">
                <a:effectLst/>
                <a:latin typeface="Calibri Light" panose="020F0302020204030204" pitchFamily="34" charset="0"/>
                <a:ea typeface="Calibri" panose="020F0502020204030204" pitchFamily="34" charset="0"/>
                <a:cs typeface="Times New Roman" panose="02020603050405020304" pitchFamily="18" charset="0"/>
              </a:rPr>
              <a:t>Il </a:t>
            </a:r>
            <a:r>
              <a:rPr lang="en-IE" sz="1800" i="1" dirty="0" err="1">
                <a:effectLst/>
                <a:latin typeface="Calibri Light" panose="020F0302020204030204" pitchFamily="34" charset="0"/>
                <a:ea typeface="Calibri" panose="020F0502020204030204" pitchFamily="34" charset="0"/>
                <a:cs typeface="Times New Roman" panose="02020603050405020304" pitchFamily="18" charset="0"/>
              </a:rPr>
              <a:t>Canzoniere</a:t>
            </a:r>
            <a:r>
              <a:rPr lang="en-IE" sz="1800" dirty="0">
                <a:effectLst/>
                <a:latin typeface="Calibri Light" panose="020F0302020204030204" pitchFamily="34" charset="0"/>
                <a:ea typeface="Calibri" panose="020F0502020204030204" pitchFamily="34" charset="0"/>
                <a:cs typeface="Times New Roman" panose="02020603050405020304" pitchFamily="18" charset="0"/>
              </a:rPr>
              <a:t>. The evolution of the Italian literary language continues to be the central focus of his studies and translations. </a:t>
            </a:r>
            <a:r>
              <a:rPr lang="en-IE" sz="1800" dirty="0">
                <a:effectLst/>
                <a:latin typeface="Calibri Light" panose="020F0302020204030204" pitchFamily="34" charset="0"/>
                <a:ea typeface="Calibri" panose="020F0502020204030204" pitchFamily="34" charset="0"/>
              </a:rPr>
              <a:t>For many years, Michael served as the Chair of the PEN Translation Committee and, subsequently, as the Chair of the Advisory Board of the PEN/Heim Translation Grant. Recognition of his work includes an NEA Translation Grant, the first translator-in-residence at Princeton University, and a residency at the Rockefeller Centre in Bellagio, Italy.</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pic>
        <p:nvPicPr>
          <p:cNvPr id="5" name="Picture 4">
            <a:extLst>
              <a:ext uri="{FF2B5EF4-FFF2-40B4-BE49-F238E27FC236}">
                <a16:creationId xmlns:a16="http://schemas.microsoft.com/office/drawing/2014/main" id="{4F9E1C1C-6C19-40D8-BD78-CEF3BF9D8057}"/>
              </a:ext>
            </a:extLst>
          </p:cNvPr>
          <p:cNvPicPr/>
          <p:nvPr/>
        </p:nvPicPr>
        <p:blipFill>
          <a:blip r:embed="rId2"/>
          <a:stretch>
            <a:fillRect/>
          </a:stretch>
        </p:blipFill>
        <p:spPr>
          <a:xfrm>
            <a:off x="8653047" y="2424081"/>
            <a:ext cx="2902760" cy="3693127"/>
          </a:xfrm>
          <a:prstGeom prst="rect">
            <a:avLst/>
          </a:prstGeom>
        </p:spPr>
      </p:pic>
    </p:spTree>
    <p:extLst>
      <p:ext uri="{BB962C8B-B14F-4D97-AF65-F5344CB8AC3E}">
        <p14:creationId xmlns:p14="http://schemas.microsoft.com/office/powerpoint/2010/main" val="34952768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7651BA-F45C-4845-9AB3-E0A65B39F5E1}">
  <ds:schemaRefs>
    <ds:schemaRef ds:uri="16c05727-aa75-4e4a-9b5f-8a80a1165891"/>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purl.org/dc/dcmitype/"/>
    <ds:schemaRef ds:uri="http://schemas.microsoft.com/office/2006/metadata/properties"/>
    <ds:schemaRef ds:uri="71af3243-3dd4-4a8d-8c0d-dd76da1f02a5"/>
    <ds:schemaRef ds:uri="http://www.w3.org/XML/1998/namespace"/>
    <ds:schemaRef ds:uri="http://purl.org/dc/terms/"/>
  </ds:schemaRefs>
</ds:datastoreItem>
</file>

<file path=customXml/itemProps2.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B58277-F8DF-46FF-84EC-EF41B835E6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{BB400100-FE1D-4FAA-B1D8-E6258932CA39}tf78438558_win32</Template>
  <TotalTime>344</TotalTime>
  <Words>1772</Words>
  <Application>Microsoft Office PowerPoint</Application>
  <PresentationFormat>Widescreen</PresentationFormat>
  <Paragraphs>63</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Calibri Light</vt:lpstr>
      <vt:lpstr>Century Gothic</vt:lpstr>
      <vt:lpstr>Garamond</vt:lpstr>
      <vt:lpstr>SavonVTI</vt:lpstr>
      <vt:lpstr>Summer translation workshops</vt:lpstr>
      <vt:lpstr>Practical Workshops with Practising Literary Translators </vt:lpstr>
      <vt:lpstr>Workshop tutors</vt:lpstr>
      <vt:lpstr>Marie Hermet (French)</vt:lpstr>
      <vt:lpstr>Clíona Ní Ríordáin (French)</vt:lpstr>
      <vt:lpstr>Christa Schuenke (German)</vt:lpstr>
      <vt:lpstr>Peter Torberg (German) </vt:lpstr>
      <vt:lpstr>Andrea Binelli (Italian) </vt:lpstr>
      <vt:lpstr>Michael F. Moore (Italian) </vt:lpstr>
      <vt:lpstr>Clara Ministral (Spanish)</vt:lpstr>
      <vt:lpstr>Arturo Peral (Spanish)</vt:lpstr>
      <vt:lpstr>How to apply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Workshops</dc:title>
  <dc:creator>Rita McCann</dc:creator>
  <cp:lastModifiedBy>Rita McCann</cp:lastModifiedBy>
  <cp:revision>3</cp:revision>
  <dcterms:created xsi:type="dcterms:W3CDTF">2021-04-28T11:07:14Z</dcterms:created>
  <dcterms:modified xsi:type="dcterms:W3CDTF">2021-05-17T15:49:02Z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